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2" r:id="rId5"/>
    <p:sldMasterId id="214748368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</p:sldIdLst>
  <p:sldSz cy="5143500" cx="9144000"/>
  <p:notesSz cx="6858000" cy="9144000"/>
  <p:embeddedFontLst>
    <p:embeddedFont>
      <p:font typeface="Space Mono"/>
      <p:regular r:id="rId49"/>
      <p:bold r:id="rId50"/>
      <p:italic r:id="rId51"/>
      <p:boldItalic r:id="rId52"/>
    </p:embeddedFont>
    <p:embeddedFont>
      <p:font typeface="Poppins"/>
      <p:regular r:id="rId53"/>
      <p:bold r:id="rId54"/>
      <p:italic r:id="rId55"/>
      <p:boldItalic r:id="rId56"/>
    </p:embeddedFont>
    <p:embeddedFont>
      <p:font typeface="Roboto Mono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576">
          <p15:clr>
            <a:srgbClr val="9AA0A6"/>
          </p15:clr>
        </p15:guide>
        <p15:guide id="4" pos="1152">
          <p15:clr>
            <a:srgbClr val="9AA0A6"/>
          </p15:clr>
        </p15:guide>
        <p15:guide id="5" pos="1728">
          <p15:clr>
            <a:srgbClr val="9AA0A6"/>
          </p15:clr>
        </p15:guide>
        <p15:guide id="6" pos="2304">
          <p15:clr>
            <a:srgbClr val="9AA0A6"/>
          </p15:clr>
        </p15:guide>
        <p15:guide id="7" pos="3456">
          <p15:clr>
            <a:srgbClr val="9AA0A6"/>
          </p15:clr>
        </p15:guide>
        <p15:guide id="8" pos="4032">
          <p15:clr>
            <a:srgbClr val="9AA0A6"/>
          </p15:clr>
        </p15:guide>
        <p15:guide id="9" pos="4608">
          <p15:clr>
            <a:srgbClr val="9AA0A6"/>
          </p15:clr>
        </p15:guide>
        <p15:guide id="10" pos="5184">
          <p15:clr>
            <a:srgbClr val="9AA0A6"/>
          </p15:clr>
        </p15:guide>
        <p15:guide id="11" orient="horz" pos="468">
          <p15:clr>
            <a:srgbClr val="9AA0A6"/>
          </p15:clr>
        </p15:guide>
        <p15:guide id="12" orient="horz" pos="1044">
          <p15:clr>
            <a:srgbClr val="9AA0A6"/>
          </p15:clr>
        </p15:guide>
        <p15:guide id="13" orient="horz" pos="2772">
          <p15:clr>
            <a:srgbClr val="9AA0A6"/>
          </p15:clr>
        </p15:guide>
        <p15:guide id="14" orient="horz" pos="21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B8FEDF8-1BD1-4B2C-AB5E-DFD8D01AC479}">
  <a:tblStyle styleId="{FB8FEDF8-1BD1-4B2C-AB5E-DFD8D01AC4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576"/>
        <p:guide pos="1152"/>
        <p:guide pos="1728"/>
        <p:guide pos="2304"/>
        <p:guide pos="3456"/>
        <p:guide pos="4032"/>
        <p:guide pos="4608"/>
        <p:guide pos="5184"/>
        <p:guide pos="468" orient="horz"/>
        <p:guide pos="1044" orient="horz"/>
        <p:guide pos="2772" orient="horz"/>
        <p:guide pos="21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font" Target="fonts/SpaceMono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RobotoMono-bold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SpaceMono-italic.fntdata"/><Relationship Id="rId50" Type="http://schemas.openxmlformats.org/officeDocument/2006/relationships/font" Target="fonts/SpaceMono-bold.fntdata"/><Relationship Id="rId53" Type="http://schemas.openxmlformats.org/officeDocument/2006/relationships/font" Target="fonts/Poppins-regular.fntdata"/><Relationship Id="rId52" Type="http://schemas.openxmlformats.org/officeDocument/2006/relationships/font" Target="fonts/SpaceMono-boldItalic.fntdata"/><Relationship Id="rId11" Type="http://schemas.openxmlformats.org/officeDocument/2006/relationships/slide" Target="slides/slide4.xml"/><Relationship Id="rId55" Type="http://schemas.openxmlformats.org/officeDocument/2006/relationships/font" Target="fonts/Poppins-italic.fntdata"/><Relationship Id="rId10" Type="http://schemas.openxmlformats.org/officeDocument/2006/relationships/slide" Target="slides/slide3.xml"/><Relationship Id="rId54" Type="http://schemas.openxmlformats.org/officeDocument/2006/relationships/font" Target="fonts/Poppins-bold.fntdata"/><Relationship Id="rId13" Type="http://schemas.openxmlformats.org/officeDocument/2006/relationships/slide" Target="slides/slide6.xml"/><Relationship Id="rId57" Type="http://schemas.openxmlformats.org/officeDocument/2006/relationships/font" Target="fonts/RobotoMono-regular.fntdata"/><Relationship Id="rId12" Type="http://schemas.openxmlformats.org/officeDocument/2006/relationships/slide" Target="slides/slide5.xml"/><Relationship Id="rId56" Type="http://schemas.openxmlformats.org/officeDocument/2006/relationships/font" Target="fonts/Poppins-boldItalic.fntdata"/><Relationship Id="rId15" Type="http://schemas.openxmlformats.org/officeDocument/2006/relationships/slide" Target="slides/slide8.xml"/><Relationship Id="rId59" Type="http://schemas.openxmlformats.org/officeDocument/2006/relationships/font" Target="fonts/RobotoMono-italic.fntdata"/><Relationship Id="rId14" Type="http://schemas.openxmlformats.org/officeDocument/2006/relationships/slide" Target="slides/slide7.xml"/><Relationship Id="rId58" Type="http://schemas.openxmlformats.org/officeDocument/2006/relationships/font" Target="fonts/RobotoMono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spreadsheets/d/1MwwAlrh9RwXWyX_cCWQZkCMlKECYmp-hZJ15dqO6Icw/edit#gid=0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isa.gov/protect-assets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spreadsheets/d/1MwwAlrh9RwXWyX_cCWQZkCMlKECYmp-hZJ15dqO6Icw/edit#gid=0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vedetails.com/vulnerability-list/vendor_id-14415/Twitter.html" TargetMode="External"/><Relationship Id="rId3" Type="http://schemas.openxmlformats.org/officeDocument/2006/relationships/hyperlink" Target="https://hackerone.com/reports/341908" TargetMode="External"/><Relationship Id="rId4" Type="http://schemas.openxmlformats.org/officeDocument/2006/relationships/hyperlink" Target="https://hackerone.com/reports/1439026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3fend.mitre.org/" TargetMode="Externa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nvlpubs.nist.gov/nistpubs/CSWP/NIST.CSWP.01162020.pdf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document/d/1fZJjkRDYUq8505NjvWsGhGzByzF7dJdVVhPa8w2tPIc/edit?usp=sharing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urses.codepath.org/courses/cyb101/unit/1#!labs" TargetMode="Externa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rchive.ph/Q3Sh7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spreadsheets/d/1MwwAlrh9RwXWyX_cCWQZkCMlKECYmp-hZJ15dqO6Icw/edit#gid=0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omputer.org/csdl/magazine/co/2016/02/mco2016020007/13rRUx0gelC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fee031c7e2_0_1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fee031c7e2_0_1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8702c3c617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8702c3c617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TF Support Person Instructions</a:t>
            </a:r>
            <a:r>
              <a:rPr lang="en">
                <a:solidFill>
                  <a:schemeClr val="dk1"/>
                </a:solidFill>
              </a:rPr>
              <a:t>: Add these directions listed in italics into the Chat.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</a:rPr>
              <a:t>Add your questions here!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u="sng">
                <a:solidFill>
                  <a:schemeClr val="hlink"/>
                </a:solidFill>
                <a:hlinkClick r:id="rId2"/>
              </a:rPr>
              <a:t>https://docs.google.com/spreadsheets/d/1MwwAlrh9RwXWyX_cCWQZkCMlKECYmp-hZJ15dqO6Icw/edit#gid=0</a:t>
            </a: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8702c3c617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8702c3c61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8702c3c617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8702c3c617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8702c3c617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8702c3c617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8702c3c617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8702c3c617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8702c3c617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8702c3c61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more about these different types of assets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https://www.cisa.gov/protect-assets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8702c3c617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8702c3c617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8702c3c617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8702c3c617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8702c3c617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8702c3c617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8702c3c617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8702c3c617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6426169f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6426169f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TF Support Person Instructions</a:t>
            </a:r>
            <a:r>
              <a:rPr lang="en">
                <a:solidFill>
                  <a:schemeClr val="dk1"/>
                </a:solidFill>
              </a:rPr>
              <a:t>: Add these directions listed in italics into the Chat.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i="1" lang="en"/>
              <a:t>Find your pod number here!</a:t>
            </a:r>
            <a:br>
              <a:rPr lang="en"/>
            </a:br>
            <a:r>
              <a:rPr lang="en"/>
              <a:t>https://courses.codepath.com/courses/cyb101/pages/groupings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8702c3c617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8702c3c617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8702c3c617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8702c3c61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TF Support Person Instructions</a:t>
            </a:r>
            <a:r>
              <a:rPr lang="en">
                <a:solidFill>
                  <a:schemeClr val="dk1"/>
                </a:solidFill>
              </a:rPr>
              <a:t>: Add these directions listed in italics into the Chat.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</a:rPr>
              <a:t>Add your questions here!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chemeClr val="hlink"/>
                </a:solidFill>
                <a:hlinkClick r:id="rId2"/>
              </a:rPr>
              <a:t>https://docs.google.com/spreadsheets/d/1MwwAlrh9RwXWyX_cCWQZkCMlKECYmp-hZJ15dqO6Icw/edit#gid=0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8702c3c617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8702c3c617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Some more interesting security vulnerabilities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https://www.cvedetails.com/vulnerability-list/vendor_id-14415/Twitter.html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Read more about the XSS bug here: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https://hackerone.com/reports/341908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Read more about the PII discoverability bug here: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https://hackerone.com/reports/1439026</a:t>
            </a:r>
            <a:r>
              <a:rPr lang="en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8702c3c617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8702c3c617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8702c3c617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8702c3c617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8702c3c617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8702c3c617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8702c3c617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8702c3c617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8702c3c617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8702c3c617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8702c3c617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8702c3c617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8702c3c617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8702c3c617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63a8be397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63a8be397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8702c3c617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8702c3c617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8702c3c617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8702c3c617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up the Mitre link and demonstrate how to use the </a:t>
            </a:r>
            <a:r>
              <a:rPr lang="en"/>
              <a:t>knowledge</a:t>
            </a:r>
            <a:r>
              <a:rPr lang="en"/>
              <a:t> graph: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https://d3fend.mitre.org/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8702c3c617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8702c3c617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the full framework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https://nvlpubs.nist.gov/nistpubs/CSWP/NIST.CSWP.01162020.pdf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fee031c7e2_0_1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fee031c7e2_0_1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63e73574ba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163e73574ba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TF Support Person Instructions</a:t>
            </a:r>
            <a:r>
              <a:rPr lang="en">
                <a:solidFill>
                  <a:schemeClr val="dk1"/>
                </a:solidFill>
              </a:rPr>
              <a:t>: Add these directions listed in italics into the Chat.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i="1" lang="en">
                <a:solidFill>
                  <a:schemeClr val="dk1"/>
                </a:solidFill>
              </a:rPr>
              <a:t>Find your pod number here!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https://courses.codepath.com/courses/cyb101/pages/groupings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i="1" lang="en">
                <a:solidFill>
                  <a:schemeClr val="dk1"/>
                </a:solidFill>
              </a:rPr>
              <a:t>Link to the tabletop exercises document!</a:t>
            </a:r>
            <a:br>
              <a:rPr lang="en">
                <a:solidFill>
                  <a:schemeClr val="dk1"/>
                </a:solidFill>
              </a:rPr>
            </a:br>
            <a:r>
              <a:rPr lang="en" u="sng">
                <a:solidFill>
                  <a:schemeClr val="hlink"/>
                </a:solidFill>
                <a:hlinkClick r:id="rId2"/>
              </a:rPr>
              <a:t>https://docs.google.com/document/d/1fZJjkRDYUq8505NjvWsGhGzByzF7dJdVVhPa8w2tPIc/edit?usp=sharing</a:t>
            </a:r>
            <a:r>
              <a:rPr lang="en">
                <a:solidFill>
                  <a:schemeClr val="dk1"/>
                </a:solidFill>
              </a:rPr>
              <a:t> </a:t>
            </a:r>
            <a:br>
              <a:rPr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TF Support Person Instructions</a:t>
            </a:r>
            <a:r>
              <a:rPr lang="en">
                <a:solidFill>
                  <a:schemeClr val="dk1"/>
                </a:solidFill>
              </a:rPr>
              <a:t>: Add these directions listed in italics into the Chat.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</a:rPr>
              <a:t>PLEASE DO NOT REQUEST ACCESS TO THIS DOCUMENT. Make a copy if you wish to make changes.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61e908ee94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61e908ee94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8702c3c61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8702c3c61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8702c3c617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8702c3c617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8702c3c617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8702c3c617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TF Support Person Instructions</a:t>
            </a:r>
            <a:r>
              <a:rPr lang="en">
                <a:solidFill>
                  <a:schemeClr val="dk1"/>
                </a:solidFill>
              </a:rPr>
              <a:t>: Add these directions listed in italics into the Chat.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i="1" lang="en">
                <a:solidFill>
                  <a:schemeClr val="dk1"/>
                </a:solidFill>
              </a:rPr>
              <a:t>Link to the lab! </a:t>
            </a:r>
            <a:br>
              <a:rPr i="1" lang="en">
                <a:solidFill>
                  <a:schemeClr val="dk1"/>
                </a:solidFill>
              </a:rPr>
            </a:br>
            <a:r>
              <a:rPr i="1" lang="en" u="sng">
                <a:solidFill>
                  <a:schemeClr val="hlink"/>
                </a:solidFill>
                <a:hlinkClick r:id="rId2"/>
              </a:rPr>
              <a:t>https://courses.codepath.org/courses/cyb101/unit/1#!labs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8702c3c61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8702c3c61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60230664e6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60230664e6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8702c3c61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8702c3c61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61e908ee94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61e908ee94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TF Support Person Instructions</a:t>
            </a:r>
            <a:r>
              <a:rPr lang="en">
                <a:solidFill>
                  <a:schemeClr val="dk1"/>
                </a:solidFill>
              </a:rPr>
              <a:t>: Add these directions listed in italics into the Chat.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i="1" lang="en"/>
            </a:br>
            <a:r>
              <a:rPr i="1" lang="en"/>
              <a:t>Leave your feedback here!</a:t>
            </a:r>
            <a:br>
              <a:rPr i="1" lang="en"/>
            </a:br>
            <a:r>
              <a:rPr i="1" lang="en"/>
              <a:t>https://forms.gle/7jE9W5cfjowadk7C7</a:t>
            </a:r>
            <a:endParaRPr i="1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8702c3c6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8702c3c6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i="1" lang="en">
                <a:solidFill>
                  <a:schemeClr val="dk1"/>
                </a:solidFill>
              </a:rPr>
            </a:br>
            <a:r>
              <a:rPr i="1" lang="en">
                <a:solidFill>
                  <a:schemeClr val="dk1"/>
                </a:solidFill>
              </a:rPr>
              <a:t>Link to job description: </a:t>
            </a:r>
            <a:r>
              <a:rPr i="1" lang="en" u="sng">
                <a:solidFill>
                  <a:schemeClr val="hlink"/>
                </a:solidFill>
                <a:hlinkClick r:id="rId2"/>
              </a:rPr>
              <a:t>https://archive.ph/Q3Sh7</a:t>
            </a:r>
            <a:r>
              <a:rPr i="1" lang="en">
                <a:solidFill>
                  <a:schemeClr val="dk1"/>
                </a:solidFill>
              </a:rPr>
              <a:t> 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Once students have read through the job description, solicit feedback from students.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Ask them how they answered the different questions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Make a note of terms </a:t>
            </a:r>
            <a:r>
              <a:rPr lang="en"/>
              <a:t>that</a:t>
            </a:r>
            <a:r>
              <a:rPr lang="en"/>
              <a:t> were unfamiliar to students as a teaching resource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Ask follow up questions, such as which mindsets, skills, and tools students already possess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8702c3c61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8702c3c61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TF Support Person Instructions</a:t>
            </a:r>
            <a:r>
              <a:rPr lang="en">
                <a:solidFill>
                  <a:schemeClr val="dk1"/>
                </a:solidFill>
              </a:rPr>
              <a:t>: Add these directions listed in italics into the Chat.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</a:rPr>
              <a:t>Add your questions here!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chemeClr val="hlink"/>
                </a:solidFill>
                <a:hlinkClick r:id="rId2"/>
              </a:rPr>
              <a:t>https://docs.google.com/spreadsheets/d/1MwwAlrh9RwXWyX_cCWQZkCMlKECYmp-hZJ15dqO6Icw/edit#gid=0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8702c3c61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8702c3c61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more from the original paper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https://www.computer.org/csdl/magazine/co/2016/02/mco2016020007/13rRUx0gelC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8702c3c61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8702c3c61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8702c3c617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8702c3c617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6.png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5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2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20.png"/><Relationship Id="rId4" Type="http://schemas.openxmlformats.org/officeDocument/2006/relationships/image" Target="../media/image31.png"/><Relationship Id="rId5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20.png"/><Relationship Id="rId4" Type="http://schemas.openxmlformats.org/officeDocument/2006/relationships/image" Target="../media/image35.png"/><Relationship Id="rId5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24.png"/><Relationship Id="rId5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2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20.png"/><Relationship Id="rId4" Type="http://schemas.openxmlformats.org/officeDocument/2006/relationships/image" Target="../media/image36.png"/><Relationship Id="rId5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20.png"/><Relationship Id="rId4" Type="http://schemas.openxmlformats.org/officeDocument/2006/relationships/image" Target="../media/image32.png"/><Relationship Id="rId5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Relationship Id="rId3" Type="http://schemas.openxmlformats.org/officeDocument/2006/relationships/image" Target="../media/image2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 - Blank">
  <p:cSld name="TITLE_AND_BODY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 - Frame">
  <p:cSld name="TITLE_AND_BODY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5"/>
          <p:cNvPicPr preferRelativeResize="0"/>
          <p:nvPr/>
        </p:nvPicPr>
        <p:blipFill rotWithShape="1">
          <a:blip r:embed="rId2">
            <a:alphaModFix/>
          </a:blip>
          <a:srcRect b="29727" l="20060" r="22062" t="37150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5"/>
          <p:cNvPicPr preferRelativeResize="0"/>
          <p:nvPr/>
        </p:nvPicPr>
        <p:blipFill rotWithShape="1">
          <a:blip r:embed="rId3">
            <a:alphaModFix/>
          </a:blip>
          <a:srcRect b="19849" l="3048" r="3719" t="15219"/>
          <a:stretch/>
        </p:blipFill>
        <p:spPr>
          <a:xfrm>
            <a:off x="7152175" y="4819704"/>
            <a:ext cx="1541199" cy="253883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5"/>
          <p:cNvSpPr/>
          <p:nvPr/>
        </p:nvSpPr>
        <p:spPr>
          <a:xfrm>
            <a:off x="352350" y="390450"/>
            <a:ext cx="8439300" cy="436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- Title Card">
  <p:cSld name="CUSTOM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vider4.png" id="62" name="Google Shape;6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765" y="1310001"/>
            <a:ext cx="1717224" cy="17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1725" y="106625"/>
            <a:ext cx="3208724" cy="7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6"/>
          <p:cNvSpPr txBox="1"/>
          <p:nvPr>
            <p:ph type="title"/>
          </p:nvPr>
        </p:nvSpPr>
        <p:spPr>
          <a:xfrm>
            <a:off x="1628200" y="1807975"/>
            <a:ext cx="5887800" cy="724500"/>
          </a:xfrm>
          <a:prstGeom prst="rect">
            <a:avLst/>
          </a:prstGeom>
          <a:solidFill>
            <a:schemeClr val="lt1"/>
          </a:solidFill>
          <a:ln cap="flat" cmpd="sng" w="2286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1" type="subTitle"/>
          </p:nvPr>
        </p:nvSpPr>
        <p:spPr>
          <a:xfrm>
            <a:off x="2360925" y="3126675"/>
            <a:ext cx="1979100" cy="3807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2" type="subTitle"/>
          </p:nvPr>
        </p:nvSpPr>
        <p:spPr>
          <a:xfrm>
            <a:off x="4803950" y="3126675"/>
            <a:ext cx="1979100" cy="3807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- Agenda">
  <p:cSld name="CUSTOM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/>
        </p:nvSpPr>
        <p:spPr>
          <a:xfrm>
            <a:off x="552800" y="344402"/>
            <a:ext cx="82392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Agenda</a:t>
            </a:r>
            <a:endParaRPr b="1" sz="3600">
              <a:solidFill>
                <a:srgbClr val="05103E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grpSp>
        <p:nvGrpSpPr>
          <p:cNvPr id="70" name="Google Shape;70;p17"/>
          <p:cNvGrpSpPr/>
          <p:nvPr/>
        </p:nvGrpSpPr>
        <p:grpSpPr>
          <a:xfrm rot="5400000">
            <a:off x="5719749" y="1629787"/>
            <a:ext cx="4964577" cy="1883925"/>
            <a:chOff x="4152224" y="1218499"/>
            <a:chExt cx="4964577" cy="1883925"/>
          </a:xfrm>
        </p:grpSpPr>
        <p:pic>
          <p:nvPicPr>
            <p:cNvPr id="71" name="Google Shape;71;p17"/>
            <p:cNvPicPr preferRelativeResize="0"/>
            <p:nvPr/>
          </p:nvPicPr>
          <p:blipFill rotWithShape="1">
            <a:blip r:embed="rId2">
              <a:alphaModFix/>
            </a:blip>
            <a:srcRect b="11994" l="14887" r="61868" t="21294"/>
            <a:stretch/>
          </p:blipFill>
          <p:spPr>
            <a:xfrm rot="-5400011">
              <a:off x="5710924" y="-340197"/>
              <a:ext cx="1668224" cy="4785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17"/>
            <p:cNvPicPr preferRelativeResize="0"/>
            <p:nvPr/>
          </p:nvPicPr>
          <p:blipFill rotWithShape="1">
            <a:blip r:embed="rId3">
              <a:alphaModFix/>
            </a:blip>
            <a:srcRect b="34798" l="0" r="33244" t="0"/>
            <a:stretch/>
          </p:blipFill>
          <p:spPr>
            <a:xfrm rot="-5400000">
              <a:off x="7253138" y="1238761"/>
              <a:ext cx="1883925" cy="1843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3" name="Google Shape;7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- Text">
  <p:cSld name="CUSTOM_1_1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8"/>
          <p:cNvPicPr preferRelativeResize="0"/>
          <p:nvPr/>
        </p:nvPicPr>
        <p:blipFill rotWithShape="1">
          <a:blip r:embed="rId2">
            <a:alphaModFix/>
          </a:blip>
          <a:srcRect b="12754" l="73006" r="0" t="25835"/>
          <a:stretch/>
        </p:blipFill>
        <p:spPr>
          <a:xfrm flipH="1" rot="10800000">
            <a:off x="0" y="2754401"/>
            <a:ext cx="1007652" cy="2291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7" name="Google Shape;77;p18"/>
          <p:cNvPicPr preferRelativeResize="0"/>
          <p:nvPr/>
        </p:nvPicPr>
        <p:blipFill rotWithShape="1">
          <a:blip r:embed="rId3">
            <a:alphaModFix/>
          </a:blip>
          <a:srcRect b="0" l="73812" r="0" t="0"/>
          <a:stretch/>
        </p:blipFill>
        <p:spPr>
          <a:xfrm>
            <a:off x="6" y="3244900"/>
            <a:ext cx="497200" cy="18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8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80" name="Google Shape;8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" name="Google Shape;82;p18"/>
          <p:cNvPicPr preferRelativeResize="0"/>
          <p:nvPr/>
        </p:nvPicPr>
        <p:blipFill rotWithShape="1">
          <a:blip r:embed="rId5">
            <a:alphaModFix/>
          </a:blip>
          <a:srcRect b="0" l="86044" r="0" t="25417"/>
          <a:stretch/>
        </p:blipFill>
        <p:spPr>
          <a:xfrm rot="5400000">
            <a:off x="7212900" y="-1425024"/>
            <a:ext cx="510701" cy="3360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3" name="Google Shape;83;p18"/>
          <p:cNvPicPr preferRelativeResize="0"/>
          <p:nvPr/>
        </p:nvPicPr>
        <p:blipFill rotWithShape="1">
          <a:blip r:embed="rId3">
            <a:alphaModFix/>
          </a:blip>
          <a:srcRect b="54288" l="0" r="5482" t="14989"/>
          <a:stretch/>
        </p:blipFill>
        <p:spPr>
          <a:xfrm>
            <a:off x="7354100" y="-1"/>
            <a:ext cx="1794526" cy="5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 - Title Only">
  <p:cSld name="CUSTOM_1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2">
            <a:alphaModFix/>
          </a:blip>
          <a:srcRect b="12754" l="73006" r="0" t="25835"/>
          <a:stretch/>
        </p:blipFill>
        <p:spPr>
          <a:xfrm flipH="1" rot="10800000">
            <a:off x="0" y="2754401"/>
            <a:ext cx="1007652" cy="2291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6" name="Google Shape;86;p19"/>
          <p:cNvPicPr preferRelativeResize="0"/>
          <p:nvPr/>
        </p:nvPicPr>
        <p:blipFill rotWithShape="1">
          <a:blip r:embed="rId3">
            <a:alphaModFix/>
          </a:blip>
          <a:srcRect b="0" l="73812" r="0" t="0"/>
          <a:stretch/>
        </p:blipFill>
        <p:spPr>
          <a:xfrm>
            <a:off x="6" y="3244900"/>
            <a:ext cx="497200" cy="18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9"/>
          <p:cNvPicPr preferRelativeResize="0"/>
          <p:nvPr/>
        </p:nvPicPr>
        <p:blipFill rotWithShape="1">
          <a:blip r:embed="rId4">
            <a:alphaModFix/>
          </a:blip>
          <a:srcRect b="0" l="86044" r="0" t="25417"/>
          <a:stretch/>
        </p:blipFill>
        <p:spPr>
          <a:xfrm rot="5400000">
            <a:off x="7212900" y="-1425024"/>
            <a:ext cx="510701" cy="3360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8" name="Google Shape;88;p19"/>
          <p:cNvPicPr preferRelativeResize="0"/>
          <p:nvPr/>
        </p:nvPicPr>
        <p:blipFill rotWithShape="1">
          <a:blip r:embed="rId3">
            <a:alphaModFix/>
          </a:blip>
          <a:srcRect b="54288" l="0" r="5482" t="14989"/>
          <a:stretch/>
        </p:blipFill>
        <p:spPr>
          <a:xfrm>
            <a:off x="7354100" y="-1"/>
            <a:ext cx="1794526" cy="58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19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 - Android">
  <p:cSld name="CUSTOM_3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8000" y="508538"/>
            <a:ext cx="4238740" cy="3810313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 txBox="1"/>
          <p:nvPr>
            <p:ph type="title"/>
          </p:nvPr>
        </p:nvSpPr>
        <p:spPr>
          <a:xfrm>
            <a:off x="452400" y="481275"/>
            <a:ext cx="4924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grpSp>
        <p:nvGrpSpPr>
          <p:cNvPr id="95" name="Google Shape;95;p20"/>
          <p:cNvGrpSpPr/>
          <p:nvPr/>
        </p:nvGrpSpPr>
        <p:grpSpPr>
          <a:xfrm>
            <a:off x="5709066" y="201260"/>
            <a:ext cx="2296623" cy="4424889"/>
            <a:chOff x="5598780" y="137712"/>
            <a:chExt cx="2577001" cy="4664652"/>
          </a:xfrm>
        </p:grpSpPr>
        <p:pic>
          <p:nvPicPr>
            <p:cNvPr id="96" name="Google Shape;96;p20"/>
            <p:cNvPicPr preferRelativeResize="0"/>
            <p:nvPr/>
          </p:nvPicPr>
          <p:blipFill rotWithShape="1">
            <a:blip r:embed="rId3">
              <a:alphaModFix/>
            </a:blip>
            <a:srcRect b="1604" l="0" r="0" t="1768"/>
            <a:stretch/>
          </p:blipFill>
          <p:spPr>
            <a:xfrm>
              <a:off x="5598780" y="137712"/>
              <a:ext cx="2577001" cy="46646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20"/>
            <p:cNvSpPr/>
            <p:nvPr/>
          </p:nvSpPr>
          <p:spPr>
            <a:xfrm>
              <a:off x="5789881" y="461652"/>
              <a:ext cx="2204100" cy="391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452400" y="1132825"/>
            <a:ext cx="42387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99" name="Google Shape;9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20"/>
          <p:cNvSpPr/>
          <p:nvPr/>
        </p:nvSpPr>
        <p:spPr>
          <a:xfrm>
            <a:off x="6555438" y="4318850"/>
            <a:ext cx="603900" cy="222000"/>
          </a:xfrm>
          <a:prstGeom prst="rect">
            <a:avLst/>
          </a:prstGeom>
          <a:solidFill>
            <a:srgbClr val="1515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 - iPhone">
  <p:cSld name="CUSTOM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8000" y="508538"/>
            <a:ext cx="4238740" cy="38103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1"/>
          <p:cNvSpPr txBox="1"/>
          <p:nvPr>
            <p:ph type="title"/>
          </p:nvPr>
        </p:nvSpPr>
        <p:spPr>
          <a:xfrm>
            <a:off x="452400" y="481275"/>
            <a:ext cx="4924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452400" y="1132825"/>
            <a:ext cx="42387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1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21"/>
          <p:cNvSpPr/>
          <p:nvPr/>
        </p:nvSpPr>
        <p:spPr>
          <a:xfrm>
            <a:off x="5879375" y="347075"/>
            <a:ext cx="1956000" cy="410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 rotWithShape="1">
          <a:blip r:embed="rId4">
            <a:alphaModFix/>
          </a:blip>
          <a:srcRect b="3081" l="0" r="0" t="0"/>
          <a:stretch/>
        </p:blipFill>
        <p:spPr>
          <a:xfrm>
            <a:off x="5349374" y="226759"/>
            <a:ext cx="3016012" cy="4373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 - Website">
  <p:cSld name="CUSTOM_3_2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/>
          <p:cNvPicPr preferRelativeResize="0"/>
          <p:nvPr/>
        </p:nvPicPr>
        <p:blipFill rotWithShape="1">
          <a:blip r:embed="rId2">
            <a:alphaModFix/>
          </a:blip>
          <a:srcRect b="30853" l="0" r="22540" t="0"/>
          <a:stretch/>
        </p:blipFill>
        <p:spPr>
          <a:xfrm>
            <a:off x="5860600" y="2508800"/>
            <a:ext cx="3283400" cy="26347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2"/>
          <p:cNvSpPr txBox="1"/>
          <p:nvPr>
            <p:ph type="title"/>
          </p:nvPr>
        </p:nvSpPr>
        <p:spPr>
          <a:xfrm>
            <a:off x="452400" y="481275"/>
            <a:ext cx="3701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452400" y="1132825"/>
            <a:ext cx="37011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2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6" name="Google Shape;116;p22"/>
          <p:cNvGrpSpPr/>
          <p:nvPr/>
        </p:nvGrpSpPr>
        <p:grpSpPr>
          <a:xfrm>
            <a:off x="4344100" y="398125"/>
            <a:ext cx="4546500" cy="4222800"/>
            <a:chOff x="4344100" y="398125"/>
            <a:chExt cx="4546500" cy="4222800"/>
          </a:xfrm>
        </p:grpSpPr>
        <p:sp>
          <p:nvSpPr>
            <p:cNvPr id="117" name="Google Shape;117;p22"/>
            <p:cNvSpPr/>
            <p:nvPr/>
          </p:nvSpPr>
          <p:spPr>
            <a:xfrm>
              <a:off x="4344100" y="398125"/>
              <a:ext cx="4546500" cy="4222800"/>
            </a:xfrm>
            <a:prstGeom prst="roundRect">
              <a:avLst>
                <a:gd fmla="val 3222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8" name="Google Shape;118;p22"/>
            <p:cNvGrpSpPr/>
            <p:nvPr/>
          </p:nvGrpSpPr>
          <p:grpSpPr>
            <a:xfrm>
              <a:off x="4445450" y="524200"/>
              <a:ext cx="399495" cy="101100"/>
              <a:chOff x="4445450" y="524200"/>
              <a:chExt cx="399495" cy="101100"/>
            </a:xfrm>
          </p:grpSpPr>
          <p:sp>
            <p:nvSpPr>
              <p:cNvPr id="119" name="Google Shape;119;p22"/>
              <p:cNvSpPr/>
              <p:nvPr/>
            </p:nvSpPr>
            <p:spPr>
              <a:xfrm>
                <a:off x="4445450" y="524200"/>
                <a:ext cx="100800" cy="101100"/>
              </a:xfrm>
              <a:prstGeom prst="ellipse">
                <a:avLst/>
              </a:prstGeom>
              <a:gradFill>
                <a:gsLst>
                  <a:gs pos="0">
                    <a:srgbClr val="F5D0D0"/>
                  </a:gs>
                  <a:gs pos="100000">
                    <a:srgbClr val="D96868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22"/>
              <p:cNvSpPr/>
              <p:nvPr/>
            </p:nvSpPr>
            <p:spPr>
              <a:xfrm>
                <a:off x="4594797" y="524200"/>
                <a:ext cx="100800" cy="101100"/>
              </a:xfrm>
              <a:prstGeom prst="ellipse">
                <a:avLst/>
              </a:prstGeom>
              <a:gradFill>
                <a:gsLst>
                  <a:gs pos="0">
                    <a:srgbClr val="FFF6DB"/>
                  </a:gs>
                  <a:gs pos="100000">
                    <a:srgbClr val="FAD25C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22"/>
              <p:cNvSpPr/>
              <p:nvPr/>
            </p:nvSpPr>
            <p:spPr>
              <a:xfrm>
                <a:off x="4744145" y="524200"/>
                <a:ext cx="100800" cy="101100"/>
              </a:xfrm>
              <a:prstGeom prst="ellipse">
                <a:avLst/>
              </a:prstGeom>
              <a:gradFill>
                <a:gsLst>
                  <a:gs pos="0">
                    <a:srgbClr val="DCECD5"/>
                  </a:gs>
                  <a:gs pos="100000">
                    <a:srgbClr val="93BC8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2" name="Google Shape;122;p22"/>
            <p:cNvSpPr/>
            <p:nvPr/>
          </p:nvSpPr>
          <p:spPr>
            <a:xfrm>
              <a:off x="4910625" y="448450"/>
              <a:ext cx="3835500" cy="252600"/>
            </a:xfrm>
            <a:prstGeom prst="roundRect">
              <a:avLst>
                <a:gd fmla="val 3409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 - Phone Placeholder">
  <p:cSld name="CUSTOM_3_1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8000" y="508538"/>
            <a:ext cx="4238740" cy="381031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3"/>
          <p:cNvSpPr txBox="1"/>
          <p:nvPr>
            <p:ph type="title"/>
          </p:nvPr>
        </p:nvSpPr>
        <p:spPr>
          <a:xfrm>
            <a:off x="452400" y="481275"/>
            <a:ext cx="4924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452400" y="1132825"/>
            <a:ext cx="42387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- Code Block">
  <p:cSld name="CUSTOM_7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b="29631" l="0" r="52624" t="21293"/>
          <a:stretch/>
        </p:blipFill>
        <p:spPr>
          <a:xfrm rot="-5400005">
            <a:off x="5694763" y="-60161"/>
            <a:ext cx="3400125" cy="352044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4385200" y="481275"/>
            <a:ext cx="4308300" cy="4139700"/>
          </a:xfrm>
          <a:prstGeom prst="roundRect">
            <a:avLst>
              <a:gd fmla="val 24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4"/>
          <p:cNvSpPr txBox="1"/>
          <p:nvPr/>
        </p:nvSpPr>
        <p:spPr>
          <a:xfrm>
            <a:off x="357200" y="408225"/>
            <a:ext cx="441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90500" rtl="0" algn="l">
              <a:lnSpc>
                <a:spcPct val="150000"/>
              </a:lnSpc>
              <a:spcBef>
                <a:spcPts val="1700"/>
              </a:spcBef>
              <a:spcAft>
                <a:spcPts val="330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24"/>
          <p:cNvSpPr txBox="1"/>
          <p:nvPr>
            <p:ph type="title"/>
          </p:nvPr>
        </p:nvSpPr>
        <p:spPr>
          <a:xfrm>
            <a:off x="452400" y="481275"/>
            <a:ext cx="3701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452400" y="1132825"/>
            <a:ext cx="37011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7" name="Google Shape;137;p24"/>
          <p:cNvSpPr txBox="1"/>
          <p:nvPr>
            <p:ph idx="2" type="subTitle"/>
          </p:nvPr>
        </p:nvSpPr>
        <p:spPr>
          <a:xfrm>
            <a:off x="4511175" y="586000"/>
            <a:ext cx="4080000" cy="3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- Icebreaker">
  <p:cSld name="CUSTOM_7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24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/>
          <p:cNvPicPr preferRelativeResize="0"/>
          <p:nvPr/>
        </p:nvPicPr>
        <p:blipFill rotWithShape="1">
          <a:blip r:embed="rId3">
            <a:alphaModFix/>
          </a:blip>
          <a:srcRect b="20620" l="74975" r="11427" t="41243"/>
          <a:stretch/>
        </p:blipFill>
        <p:spPr>
          <a:xfrm rot="-5400000">
            <a:off x="627389" y="3816763"/>
            <a:ext cx="691823" cy="196165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5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DF0"/>
          </a:solidFill>
          <a:ln cap="flat" cmpd="sng" w="152400">
            <a:solidFill>
              <a:srgbClr val="FFED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42" name="Google Shape;14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25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Icebreaker</a:t>
            </a:r>
            <a:endParaRPr/>
          </a:p>
        </p:txBody>
      </p:sp>
      <p:sp>
        <p:nvSpPr>
          <p:cNvPr id="145" name="Google Shape;145;p25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6" name="Google Shape;146;p25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47" name="Google Shape;147;p25"/>
          <p:cNvPicPr preferRelativeResize="0"/>
          <p:nvPr/>
        </p:nvPicPr>
        <p:blipFill rotWithShape="1">
          <a:blip r:embed="rId5">
            <a:alphaModFix/>
          </a:blip>
          <a:srcRect b="57773" l="27820" r="30811" t="19032"/>
          <a:stretch/>
        </p:blipFill>
        <p:spPr>
          <a:xfrm>
            <a:off x="-3355" y="3951836"/>
            <a:ext cx="2123899" cy="119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- Discussion Prompt">
  <p:cSld name="CUSTOM_6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b="74120" l="54584" r="17187" t="10927"/>
          <a:stretch/>
        </p:blipFill>
        <p:spPr>
          <a:xfrm>
            <a:off x="0" y="4089375"/>
            <a:ext cx="2024750" cy="105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 rotWithShape="1">
          <a:blip r:embed="rId3">
            <a:alphaModFix/>
          </a:blip>
          <a:srcRect b="57773" l="27820" r="30811" t="19032"/>
          <a:stretch/>
        </p:blipFill>
        <p:spPr>
          <a:xfrm>
            <a:off x="-3355" y="3951836"/>
            <a:ext cx="2123899" cy="119295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EFF"/>
          </a:solidFill>
          <a:ln cap="flat" cmpd="sng" w="152400">
            <a:solidFill>
              <a:srgbClr val="FFE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52" name="Google Shape;15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4" name="Google Shape;15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6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Discussion</a:t>
            </a:r>
            <a:endParaRPr/>
          </a:p>
        </p:txBody>
      </p:sp>
      <p:sp>
        <p:nvSpPr>
          <p:cNvPr id="156" name="Google Shape;156;p26"/>
          <p:cNvSpPr txBox="1"/>
          <p:nvPr>
            <p:ph idx="2" type="body"/>
          </p:nvPr>
        </p:nvSpPr>
        <p:spPr>
          <a:xfrm>
            <a:off x="604800" y="14128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- Reflection Prompt">
  <p:cSld name="CUSTOM_6_2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7"/>
          <p:cNvPicPr preferRelativeResize="0"/>
          <p:nvPr/>
        </p:nvPicPr>
        <p:blipFill rotWithShape="1">
          <a:blip r:embed="rId2">
            <a:alphaModFix/>
          </a:blip>
          <a:srcRect b="20620" l="74975" r="11427" t="41243"/>
          <a:stretch/>
        </p:blipFill>
        <p:spPr>
          <a:xfrm rot="-5400000">
            <a:off x="627389" y="3816763"/>
            <a:ext cx="691823" cy="196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7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248650"/>
            <a:ext cx="2060400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DF0"/>
          </a:solidFill>
          <a:ln cap="flat" cmpd="sng" w="152400">
            <a:solidFill>
              <a:srgbClr val="FFED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62" name="Google Shape;16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" name="Google Shape;164;p27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Reflection</a:t>
            </a:r>
            <a:endParaRPr/>
          </a:p>
        </p:txBody>
      </p:sp>
      <p:sp>
        <p:nvSpPr>
          <p:cNvPr id="165" name="Google Shape;165;p27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6" name="Google Shape;166;p27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- Try It">
  <p:cSld name="CUSTOM_6_2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8"/>
          <p:cNvPicPr preferRelativeResize="0"/>
          <p:nvPr/>
        </p:nvPicPr>
        <p:blipFill rotWithShape="1">
          <a:blip r:embed="rId2">
            <a:alphaModFix/>
          </a:blip>
          <a:srcRect b="0" l="0" r="2248" t="69501"/>
          <a:stretch/>
        </p:blipFill>
        <p:spPr>
          <a:xfrm rot="10800000">
            <a:off x="-13874" y="4314577"/>
            <a:ext cx="2158724" cy="82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b="45415" l="60224" r="12699" t="43298"/>
          <a:stretch/>
        </p:blipFill>
        <p:spPr>
          <a:xfrm>
            <a:off x="0" y="4131025"/>
            <a:ext cx="2061576" cy="101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8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E9F6FF"/>
          </a:solidFill>
          <a:ln cap="flat" cmpd="sng" w="152400">
            <a:solidFill>
              <a:srgbClr val="E9F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72" name="Google Shape;17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8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28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Try It!</a:t>
            </a:r>
            <a:endParaRPr/>
          </a:p>
        </p:txBody>
      </p:sp>
      <p:sp>
        <p:nvSpPr>
          <p:cNvPr id="175" name="Google Shape;175;p28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6" name="Google Shape;176;p28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- Breakout Rooms">
  <p:cSld name="CUSTOM_6_2_1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9"/>
          <p:cNvPicPr preferRelativeResize="0"/>
          <p:nvPr/>
        </p:nvPicPr>
        <p:blipFill rotWithShape="1">
          <a:blip r:embed="rId2">
            <a:alphaModFix/>
          </a:blip>
          <a:srcRect b="0" l="25912" r="44506" t="78389"/>
          <a:stretch/>
        </p:blipFill>
        <p:spPr>
          <a:xfrm rot="10800000">
            <a:off x="1" y="4032002"/>
            <a:ext cx="1547899" cy="111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9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248650"/>
            <a:ext cx="2060400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9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F6BF"/>
          </a:solidFill>
          <a:ln cap="flat" cmpd="sng" w="152400">
            <a:solidFill>
              <a:srgbClr val="FFF6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82" name="Google Shape;18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4" name="Google Shape;184;p29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Breakout Rooms</a:t>
            </a:r>
            <a:endParaRPr/>
          </a:p>
        </p:txBody>
      </p:sp>
      <p:sp>
        <p:nvSpPr>
          <p:cNvPr id="185" name="Google Shape;185;p29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6" name="Google Shape;186;p29"/>
          <p:cNvSpPr txBox="1"/>
          <p:nvPr>
            <p:ph idx="2" type="body"/>
          </p:nvPr>
        </p:nvSpPr>
        <p:spPr>
          <a:xfrm>
            <a:off x="452400" y="1260500"/>
            <a:ext cx="64959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87" name="Google Shape;187;p29"/>
          <p:cNvSpPr/>
          <p:nvPr/>
        </p:nvSpPr>
        <p:spPr>
          <a:xfrm>
            <a:off x="7040775" y="1347600"/>
            <a:ext cx="1764000" cy="1755000"/>
          </a:xfrm>
          <a:prstGeom prst="roundRect">
            <a:avLst>
              <a:gd fmla="val 4613" name="adj"/>
            </a:avLst>
          </a:prstGeom>
          <a:solidFill>
            <a:srgbClr val="FFF6B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Questions? 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Post on Slack and tag: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8" name="Google Shape;188;p29"/>
          <p:cNvSpPr txBox="1"/>
          <p:nvPr>
            <p:ph idx="3" type="subTitle"/>
          </p:nvPr>
        </p:nvSpPr>
        <p:spPr>
          <a:xfrm>
            <a:off x="7040775" y="2436050"/>
            <a:ext cx="17640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- CFU">
  <p:cSld name="CUSTOM_6_2_1_1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/>
          <p:cNvPicPr preferRelativeResize="0"/>
          <p:nvPr/>
        </p:nvPicPr>
        <p:blipFill rotWithShape="1">
          <a:blip r:embed="rId2">
            <a:alphaModFix/>
          </a:blip>
          <a:srcRect b="26804" l="62508" r="0" t="0"/>
          <a:stretch/>
        </p:blipFill>
        <p:spPr>
          <a:xfrm flipH="1" rot="5400000">
            <a:off x="556661" y="3399336"/>
            <a:ext cx="1192950" cy="2328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0"/>
          <p:cNvPicPr preferRelativeResize="0"/>
          <p:nvPr/>
        </p:nvPicPr>
        <p:blipFill rotWithShape="1">
          <a:blip r:embed="rId3">
            <a:alphaModFix/>
          </a:blip>
          <a:srcRect b="57773" l="27820" r="30811" t="19032"/>
          <a:stretch/>
        </p:blipFill>
        <p:spPr>
          <a:xfrm>
            <a:off x="-3355" y="3951836"/>
            <a:ext cx="2123899" cy="119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D7FFEE"/>
          </a:solidFill>
          <a:ln cap="flat" cmpd="sng" w="152400">
            <a:solidFill>
              <a:srgbClr val="D7F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94" name="Google Shape;19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30"/>
          <p:cNvSpPr txBox="1"/>
          <p:nvPr/>
        </p:nvSpPr>
        <p:spPr>
          <a:xfrm>
            <a:off x="1154000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Check for Understanding</a:t>
            </a:r>
            <a:endParaRPr/>
          </a:p>
        </p:txBody>
      </p:sp>
      <p:sp>
        <p:nvSpPr>
          <p:cNvPr id="197" name="Google Shape;197;p30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8" name="Google Shape;198;p30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- CFU w/ Code">
  <p:cSld name="CUSTOM_6_2_1_1_1_3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1"/>
          <p:cNvPicPr preferRelativeResize="0"/>
          <p:nvPr/>
        </p:nvPicPr>
        <p:blipFill rotWithShape="1">
          <a:blip r:embed="rId2">
            <a:alphaModFix/>
          </a:blip>
          <a:srcRect b="26804" l="62508" r="0" t="0"/>
          <a:stretch/>
        </p:blipFill>
        <p:spPr>
          <a:xfrm flipH="1" rot="-5400000">
            <a:off x="7383499" y="-567539"/>
            <a:ext cx="1192950" cy="2328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1"/>
          <p:cNvPicPr preferRelativeResize="0"/>
          <p:nvPr/>
        </p:nvPicPr>
        <p:blipFill rotWithShape="1">
          <a:blip r:embed="rId3">
            <a:alphaModFix/>
          </a:blip>
          <a:srcRect b="57773" l="27820" r="30811" t="19032"/>
          <a:stretch/>
        </p:blipFill>
        <p:spPr>
          <a:xfrm rot="10800000">
            <a:off x="7020095" y="11"/>
            <a:ext cx="2123899" cy="119295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1"/>
          <p:cNvSpPr txBox="1"/>
          <p:nvPr>
            <p:ph idx="1" type="body"/>
          </p:nvPr>
        </p:nvSpPr>
        <p:spPr>
          <a:xfrm>
            <a:off x="452400" y="1344125"/>
            <a:ext cx="3474000" cy="32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03" name="Google Shape;20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1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31"/>
          <p:cNvSpPr/>
          <p:nvPr/>
        </p:nvSpPr>
        <p:spPr>
          <a:xfrm>
            <a:off x="4118450" y="266700"/>
            <a:ext cx="4722300" cy="4459500"/>
          </a:xfrm>
          <a:prstGeom prst="roundRect">
            <a:avLst>
              <a:gd fmla="val 24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1"/>
          <p:cNvSpPr txBox="1"/>
          <p:nvPr>
            <p:ph idx="2" type="subTitle"/>
          </p:nvPr>
        </p:nvSpPr>
        <p:spPr>
          <a:xfrm>
            <a:off x="4256529" y="378199"/>
            <a:ext cx="4472100" cy="42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207" name="Google Shape;207;p31"/>
          <p:cNvSpPr txBox="1"/>
          <p:nvPr>
            <p:ph idx="3" type="subTitle"/>
          </p:nvPr>
        </p:nvSpPr>
        <p:spPr>
          <a:xfrm>
            <a:off x="153900" y="4514325"/>
            <a:ext cx="1617300" cy="431700"/>
          </a:xfrm>
          <a:prstGeom prst="rect">
            <a:avLst/>
          </a:prstGeom>
          <a:solidFill>
            <a:srgbClr val="D7FFEE"/>
          </a:solidFill>
          <a:ln cap="flat" cmpd="sng" w="152400">
            <a:solidFill>
              <a:srgbClr val="D7F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08" name="Google Shape;20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1"/>
          <p:cNvSpPr txBox="1"/>
          <p:nvPr/>
        </p:nvSpPr>
        <p:spPr>
          <a:xfrm>
            <a:off x="1147375" y="322700"/>
            <a:ext cx="2653200" cy="88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Check for 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Understanding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 - Instructor Demo">
  <p:cSld name="CUSTOM_6_2_1_1_1_2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2"/>
          <p:cNvPicPr preferRelativeResize="0"/>
          <p:nvPr/>
        </p:nvPicPr>
        <p:blipFill rotWithShape="1">
          <a:blip r:embed="rId2">
            <a:alphaModFix/>
          </a:blip>
          <a:srcRect b="74120" l="54584" r="17187" t="10927"/>
          <a:stretch/>
        </p:blipFill>
        <p:spPr>
          <a:xfrm>
            <a:off x="0" y="4089375"/>
            <a:ext cx="2024750" cy="105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2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192550"/>
            <a:ext cx="2189575" cy="95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2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EFF"/>
          </a:solidFill>
          <a:ln cap="flat" cmpd="sng" w="152400">
            <a:solidFill>
              <a:srgbClr val="FFE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15" name="Google Shape;21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2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" name="Google Shape;217;p32"/>
          <p:cNvSpPr txBox="1"/>
          <p:nvPr/>
        </p:nvSpPr>
        <p:spPr>
          <a:xfrm>
            <a:off x="1154000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Instructor Demo</a:t>
            </a:r>
            <a:endParaRPr/>
          </a:p>
        </p:txBody>
      </p:sp>
      <p:sp>
        <p:nvSpPr>
          <p:cNvPr id="218" name="Google Shape;218;p32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9" name="Google Shape;219;p32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 - Exit Ticket">
  <p:cSld name="CUSTOM_6_2_1_1_1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3"/>
          <p:cNvPicPr preferRelativeResize="0"/>
          <p:nvPr/>
        </p:nvPicPr>
        <p:blipFill rotWithShape="1">
          <a:blip r:embed="rId2">
            <a:alphaModFix/>
          </a:blip>
          <a:srcRect b="0" l="0" r="2248" t="69501"/>
          <a:stretch/>
        </p:blipFill>
        <p:spPr>
          <a:xfrm rot="10800000">
            <a:off x="-13874" y="4314577"/>
            <a:ext cx="2158724" cy="82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3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248650"/>
            <a:ext cx="2060400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3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E9F6FF"/>
          </a:solidFill>
          <a:ln cap="flat" cmpd="sng" w="152400">
            <a:solidFill>
              <a:srgbClr val="E9F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25" name="Google Shape;22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3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7" name="Google Shape;227;p33"/>
          <p:cNvSpPr txBox="1"/>
          <p:nvPr/>
        </p:nvSpPr>
        <p:spPr>
          <a:xfrm>
            <a:off x="1154000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Exit Ticket</a:t>
            </a:r>
            <a:endParaRPr/>
          </a:p>
        </p:txBody>
      </p:sp>
      <p:sp>
        <p:nvSpPr>
          <p:cNvPr id="228" name="Google Shape;228;p33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9" name="Google Shape;229;p33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 - Section Card">
  <p:cSld name="CUSTOM_2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vider1.png" id="231" name="Google Shape;231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4"/>
          <p:cNvSpPr txBox="1"/>
          <p:nvPr>
            <p:ph type="title"/>
          </p:nvPr>
        </p:nvSpPr>
        <p:spPr>
          <a:xfrm>
            <a:off x="884825" y="2317200"/>
            <a:ext cx="3157800" cy="5091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pace Mono"/>
              <a:buNone/>
              <a:defRPr sz="32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3" name="Google Shape;233;p34"/>
          <p:cNvSpPr txBox="1"/>
          <p:nvPr>
            <p:ph idx="1" type="subTitle"/>
          </p:nvPr>
        </p:nvSpPr>
        <p:spPr>
          <a:xfrm>
            <a:off x="785650" y="1770100"/>
            <a:ext cx="41271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 - Main Idea">
  <p:cSld name="CUSTOM_5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5"/>
          <p:cNvPicPr preferRelativeResize="0"/>
          <p:nvPr/>
        </p:nvPicPr>
        <p:blipFill rotWithShape="1">
          <a:blip r:embed="rId2">
            <a:alphaModFix/>
          </a:blip>
          <a:srcRect b="0" l="0" r="0" t="122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025" y="474201"/>
            <a:ext cx="3657599" cy="365759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5"/>
          <p:cNvSpPr/>
          <p:nvPr/>
        </p:nvSpPr>
        <p:spPr>
          <a:xfrm>
            <a:off x="914400" y="1656900"/>
            <a:ext cx="7315200" cy="1829700"/>
          </a:xfrm>
          <a:prstGeom prst="roundRect">
            <a:avLst>
              <a:gd fmla="val 16667" name="adj"/>
            </a:avLst>
          </a:prstGeom>
          <a:solidFill>
            <a:srgbClr val="1B1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5"/>
          <p:cNvSpPr txBox="1"/>
          <p:nvPr>
            <p:ph type="title"/>
          </p:nvPr>
        </p:nvSpPr>
        <p:spPr>
          <a:xfrm>
            <a:off x="914400" y="1656900"/>
            <a:ext cx="7315200" cy="18297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 - Background Card">
  <p:cSld name="CUSTOM_5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6"/>
          <p:cNvPicPr preferRelativeResize="0"/>
          <p:nvPr/>
        </p:nvPicPr>
        <p:blipFill rotWithShape="1">
          <a:blip r:embed="rId2">
            <a:alphaModFix/>
          </a:blip>
          <a:srcRect b="29727" l="20060" r="22062" t="37150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  <a:def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5" Type="http://schemas.openxmlformats.org/officeDocument/2006/relationships/image" Target="../media/image5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5" Type="http://schemas.openxmlformats.org/officeDocument/2006/relationships/image" Target="../media/image5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3.png"/><Relationship Id="rId4" Type="http://schemas.openxmlformats.org/officeDocument/2006/relationships/image" Target="../media/image4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2.png"/><Relationship Id="rId4" Type="http://schemas.openxmlformats.org/officeDocument/2006/relationships/image" Target="../media/image5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3.png"/><Relationship Id="rId4" Type="http://schemas.openxmlformats.org/officeDocument/2006/relationships/image" Target="../media/image4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png"/><Relationship Id="rId4" Type="http://schemas.openxmlformats.org/officeDocument/2006/relationships/image" Target="../media/image6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7.png"/><Relationship Id="rId4" Type="http://schemas.openxmlformats.org/officeDocument/2006/relationships/image" Target="../media/image6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7.png"/><Relationship Id="rId4" Type="http://schemas.openxmlformats.org/officeDocument/2006/relationships/image" Target="../media/image6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.png"/><Relationship Id="rId4" Type="http://schemas.openxmlformats.org/officeDocument/2006/relationships/image" Target="../media/image6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7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8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8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34.png"/><Relationship Id="rId7" Type="http://schemas.openxmlformats.org/officeDocument/2006/relationships/image" Target="../media/image3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7.png"/><Relationship Id="rId4" Type="http://schemas.openxmlformats.org/officeDocument/2006/relationships/image" Target="../media/image6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attack.mitre.org/" TargetMode="External"/><Relationship Id="rId4" Type="http://schemas.openxmlformats.org/officeDocument/2006/relationships/hyperlink" Target="https://d3fend.mitre.org/" TargetMode="External"/><Relationship Id="rId5" Type="http://schemas.openxmlformats.org/officeDocument/2006/relationships/hyperlink" Target="https://www.cisecurity.org/controls/cis-controls-list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docs.google.com/document/d/1fZJjkRDYUq8505NjvWsGhGzByzF7dJdVVhPa8w2tPIc/edit?usp=sharing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courses.codepath.org/courses/cyb101/unit/1#!labs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archive.ph/Q3Sh7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type="title"/>
          </p:nvPr>
        </p:nvSpPr>
        <p:spPr>
          <a:xfrm>
            <a:off x="1628200" y="1807975"/>
            <a:ext cx="5887800" cy="72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50"/>
              <a:t>The Security Mindset</a:t>
            </a:r>
            <a:endParaRPr sz="3550"/>
          </a:p>
        </p:txBody>
      </p:sp>
      <p:sp>
        <p:nvSpPr>
          <p:cNvPr id="246" name="Google Shape;246;p37"/>
          <p:cNvSpPr txBox="1"/>
          <p:nvPr>
            <p:ph idx="1" type="subTitle"/>
          </p:nvPr>
        </p:nvSpPr>
        <p:spPr>
          <a:xfrm>
            <a:off x="2360925" y="3126675"/>
            <a:ext cx="1979100" cy="3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CYB101</a:t>
            </a:r>
            <a:endParaRPr/>
          </a:p>
        </p:txBody>
      </p:sp>
      <p:sp>
        <p:nvSpPr>
          <p:cNvPr id="247" name="Google Shape;247;p37"/>
          <p:cNvSpPr txBox="1"/>
          <p:nvPr>
            <p:ph idx="2" type="subTitle"/>
          </p:nvPr>
        </p:nvSpPr>
        <p:spPr>
          <a:xfrm>
            <a:off x="4803950" y="3126675"/>
            <a:ext cx="1979100" cy="3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7025" y="1441650"/>
            <a:ext cx="1229925" cy="12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6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 Assets</a:t>
            </a:r>
            <a:endParaRPr/>
          </a:p>
        </p:txBody>
      </p:sp>
      <p:sp>
        <p:nvSpPr>
          <p:cNvPr id="331" name="Google Shape;331;p46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2" name="Google Shape;332;p46"/>
          <p:cNvSpPr txBox="1"/>
          <p:nvPr/>
        </p:nvSpPr>
        <p:spPr>
          <a:xfrm>
            <a:off x="3065239" y="2990050"/>
            <a:ext cx="3013500" cy="1164000"/>
          </a:xfrm>
          <a:prstGeom prst="rect">
            <a:avLst/>
          </a:prstGeom>
          <a:solidFill>
            <a:srgbClr val="FFEEFF"/>
          </a:solidFill>
          <a:ln cap="flat" cmpd="sng" w="152400">
            <a:solidFill>
              <a:srgbClr val="FFE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People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Employees, contractors, vendors, visitors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7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CIA Triad Definitions</a:t>
            </a:r>
            <a:endParaRPr/>
          </a:p>
        </p:txBody>
      </p:sp>
      <p:sp>
        <p:nvSpPr>
          <p:cNvPr id="338" name="Google Shape;338;p4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9" name="Google Shape;33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641" y="1227325"/>
            <a:ext cx="859300" cy="85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7"/>
          <p:cNvSpPr/>
          <p:nvPr/>
        </p:nvSpPr>
        <p:spPr>
          <a:xfrm>
            <a:off x="1828800" y="1250775"/>
            <a:ext cx="6210900" cy="812400"/>
          </a:xfrm>
          <a:prstGeom prst="roundRect">
            <a:avLst>
              <a:gd fmla="val 5893" name="adj"/>
            </a:avLst>
          </a:prstGeom>
          <a:solidFill>
            <a:srgbClr val="FFF6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Confidentiality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Data is kept private, secret, and secure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41" name="Google Shape;34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644" y="2363250"/>
            <a:ext cx="859300" cy="85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7"/>
          <p:cNvSpPr/>
          <p:nvPr/>
        </p:nvSpPr>
        <p:spPr>
          <a:xfrm>
            <a:off x="1828800" y="2386700"/>
            <a:ext cx="6210900" cy="812400"/>
          </a:xfrm>
          <a:prstGeom prst="roundRect">
            <a:avLst>
              <a:gd fmla="val 6844" name="adj"/>
            </a:avLst>
          </a:prstGeom>
          <a:solidFill>
            <a:srgbClr val="D7FF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Integrity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Data and security are always accurate and reliable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43" name="Google Shape;34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506" y="3499175"/>
            <a:ext cx="859300" cy="85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7"/>
          <p:cNvSpPr/>
          <p:nvPr/>
        </p:nvSpPr>
        <p:spPr>
          <a:xfrm>
            <a:off x="1828800" y="3522625"/>
            <a:ext cx="6210900" cy="812400"/>
          </a:xfrm>
          <a:prstGeom prst="roundRect">
            <a:avLst>
              <a:gd fmla="val 6844" name="adj"/>
            </a:avLst>
          </a:prstGeom>
          <a:solidFill>
            <a:srgbClr val="FFE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Availability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Systems remain available to users when needed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8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CIA Triad Examples</a:t>
            </a:r>
            <a:endParaRPr/>
          </a:p>
        </p:txBody>
      </p:sp>
      <p:sp>
        <p:nvSpPr>
          <p:cNvPr id="350" name="Google Shape;350;p48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1" name="Google Shape;35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641" y="1227325"/>
            <a:ext cx="859300" cy="85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8"/>
          <p:cNvSpPr/>
          <p:nvPr/>
        </p:nvSpPr>
        <p:spPr>
          <a:xfrm>
            <a:off x="1828800" y="1250775"/>
            <a:ext cx="6272700" cy="812400"/>
          </a:xfrm>
          <a:prstGeom prst="roundRect">
            <a:avLst>
              <a:gd fmla="val 5893" name="adj"/>
            </a:avLst>
          </a:prstGeom>
          <a:solidFill>
            <a:srgbClr val="FFF6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Confidentiality (opposite: disclosure)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Authentication is required to view data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53" name="Google Shape;35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644" y="2363250"/>
            <a:ext cx="859300" cy="85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8"/>
          <p:cNvSpPr/>
          <p:nvPr/>
        </p:nvSpPr>
        <p:spPr>
          <a:xfrm>
            <a:off x="1828800" y="2386700"/>
            <a:ext cx="6272700" cy="812400"/>
          </a:xfrm>
          <a:prstGeom prst="roundRect">
            <a:avLst>
              <a:gd fmla="val 6844" name="adj"/>
            </a:avLst>
          </a:prstGeom>
          <a:solidFill>
            <a:srgbClr val="D7FF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Integrity (opposite: alteration)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Checksums are used to detect high-level data errors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55" name="Google Shape;35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506" y="3499175"/>
            <a:ext cx="859300" cy="85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8"/>
          <p:cNvSpPr/>
          <p:nvPr/>
        </p:nvSpPr>
        <p:spPr>
          <a:xfrm>
            <a:off x="1828800" y="3522625"/>
            <a:ext cx="6272700" cy="812400"/>
          </a:xfrm>
          <a:prstGeom prst="roundRect">
            <a:avLst>
              <a:gd fmla="val 6844" name="adj"/>
            </a:avLst>
          </a:prstGeom>
          <a:solidFill>
            <a:srgbClr val="FFE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Availability </a:t>
            </a: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(opposite: unavailability)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Backups and redundancy keep systems online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9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use a real company as an example</a:t>
            </a:r>
            <a:r>
              <a:rPr lang="en"/>
              <a:t>...</a:t>
            </a:r>
            <a:endParaRPr/>
          </a:p>
        </p:txBody>
      </p:sp>
      <p:sp>
        <p:nvSpPr>
          <p:cNvPr id="362" name="Google Shape;362;p4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3" name="Google Shape;363;p49"/>
          <p:cNvPicPr preferRelativeResize="0"/>
          <p:nvPr/>
        </p:nvPicPr>
        <p:blipFill rotWithShape="1">
          <a:blip r:embed="rId3">
            <a:alphaModFix/>
          </a:blip>
          <a:srcRect b="8537" l="9499" r="9718" t="8818"/>
          <a:stretch/>
        </p:blipFill>
        <p:spPr>
          <a:xfrm>
            <a:off x="2055288" y="1374925"/>
            <a:ext cx="2211850" cy="2262826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9"/>
          <p:cNvSpPr txBox="1"/>
          <p:nvPr/>
        </p:nvSpPr>
        <p:spPr>
          <a:xfrm>
            <a:off x="3042900" y="3806400"/>
            <a:ext cx="30582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Twitter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65" name="Google Shape;365;p49"/>
          <p:cNvPicPr preferRelativeResize="0"/>
          <p:nvPr/>
        </p:nvPicPr>
        <p:blipFill rotWithShape="1">
          <a:blip r:embed="rId4">
            <a:alphaModFix/>
          </a:blip>
          <a:srcRect b="4361" l="9770" r="9552" t="3616"/>
          <a:stretch/>
        </p:blipFill>
        <p:spPr>
          <a:xfrm>
            <a:off x="4941013" y="1374925"/>
            <a:ext cx="2147702" cy="226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50"/>
          <p:cNvPicPr preferRelativeResize="0"/>
          <p:nvPr/>
        </p:nvPicPr>
        <p:blipFill rotWithShape="1">
          <a:blip r:embed="rId3">
            <a:alphaModFix/>
          </a:blip>
          <a:srcRect b="42996" l="39201" r="12124" t="23088"/>
          <a:stretch/>
        </p:blipFill>
        <p:spPr>
          <a:xfrm>
            <a:off x="3108463" y="2909900"/>
            <a:ext cx="564876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0"/>
          <p:cNvSpPr txBox="1"/>
          <p:nvPr>
            <p:ph type="title"/>
          </p:nvPr>
        </p:nvSpPr>
        <p:spPr>
          <a:xfrm>
            <a:off x="1475100" y="481275"/>
            <a:ext cx="721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 &amp; the CIA Triad</a:t>
            </a:r>
            <a:endParaRPr/>
          </a:p>
        </p:txBody>
      </p:sp>
      <p:sp>
        <p:nvSpPr>
          <p:cNvPr id="372" name="Google Shape;372;p5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3" name="Google Shape;373;p50"/>
          <p:cNvPicPr preferRelativeResize="0"/>
          <p:nvPr/>
        </p:nvPicPr>
        <p:blipFill rotWithShape="1">
          <a:blip r:embed="rId4">
            <a:alphaModFix/>
          </a:blip>
          <a:srcRect b="8537" l="9499" r="9718" t="8818"/>
          <a:stretch/>
        </p:blipFill>
        <p:spPr>
          <a:xfrm>
            <a:off x="465225" y="307925"/>
            <a:ext cx="898373" cy="9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0"/>
          <p:cNvSpPr/>
          <p:nvPr/>
        </p:nvSpPr>
        <p:spPr>
          <a:xfrm>
            <a:off x="799363" y="1580400"/>
            <a:ext cx="2309100" cy="764700"/>
          </a:xfrm>
          <a:prstGeom prst="roundRect">
            <a:avLst>
              <a:gd fmla="val 16667" name="adj"/>
            </a:avLst>
          </a:prstGeom>
          <a:solidFill>
            <a:srgbClr val="E9F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Confidentiality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75" name="Google Shape;375;p50"/>
          <p:cNvPicPr preferRelativeResize="0"/>
          <p:nvPr/>
        </p:nvPicPr>
        <p:blipFill rotWithShape="1">
          <a:blip r:embed="rId3">
            <a:alphaModFix/>
          </a:blip>
          <a:srcRect b="42996" l="39201" r="12124" t="23088"/>
          <a:stretch/>
        </p:blipFill>
        <p:spPr>
          <a:xfrm>
            <a:off x="3108463" y="1765950"/>
            <a:ext cx="564876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0"/>
          <p:cNvSpPr txBox="1"/>
          <p:nvPr/>
        </p:nvSpPr>
        <p:spPr>
          <a:xfrm>
            <a:off x="3673338" y="1418250"/>
            <a:ext cx="46713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Users expect DMs, personal information, and payment information to be kept private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7" name="Google Shape;377;p50"/>
          <p:cNvSpPr/>
          <p:nvPr/>
        </p:nvSpPr>
        <p:spPr>
          <a:xfrm>
            <a:off x="799363" y="2724350"/>
            <a:ext cx="2309100" cy="764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9F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Integrity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8" name="Google Shape;378;p50"/>
          <p:cNvSpPr txBox="1"/>
          <p:nvPr/>
        </p:nvSpPr>
        <p:spPr>
          <a:xfrm>
            <a:off x="3673338" y="2562200"/>
            <a:ext cx="46713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Users expect that Tweets they send won’t be intercepted and altered, and that their data won’t be corrupted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9" name="Google Shape;379;p50"/>
          <p:cNvSpPr/>
          <p:nvPr/>
        </p:nvSpPr>
        <p:spPr>
          <a:xfrm>
            <a:off x="799363" y="3868300"/>
            <a:ext cx="2309100" cy="764700"/>
          </a:xfrm>
          <a:prstGeom prst="roundRect">
            <a:avLst>
              <a:gd fmla="val 16667" name="adj"/>
            </a:avLst>
          </a:prstGeom>
          <a:solidFill>
            <a:srgbClr val="E9F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Availability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80" name="Google Shape;380;p50"/>
          <p:cNvPicPr preferRelativeResize="0"/>
          <p:nvPr/>
        </p:nvPicPr>
        <p:blipFill rotWithShape="1">
          <a:blip r:embed="rId3">
            <a:alphaModFix/>
          </a:blip>
          <a:srcRect b="42996" l="39201" r="12124" t="23088"/>
          <a:stretch/>
        </p:blipFill>
        <p:spPr>
          <a:xfrm>
            <a:off x="3108463" y="4053850"/>
            <a:ext cx="564876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0"/>
          <p:cNvSpPr txBox="1"/>
          <p:nvPr/>
        </p:nvSpPr>
        <p:spPr>
          <a:xfrm>
            <a:off x="3673338" y="3706150"/>
            <a:ext cx="46713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Users expect to be able to 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login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 and send a Tweet or browse their feed any time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1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Assets</a:t>
            </a:r>
            <a:endParaRPr/>
          </a:p>
        </p:txBody>
      </p:sp>
      <p:sp>
        <p:nvSpPr>
          <p:cNvPr id="387" name="Google Shape;387;p51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Organizational </a:t>
            </a:r>
            <a:r>
              <a:rPr b="1" lang="en"/>
              <a:t>resources </a:t>
            </a:r>
            <a:r>
              <a:rPr lang="en"/>
              <a:t>used to </a:t>
            </a:r>
            <a:r>
              <a:rPr b="1" lang="en"/>
              <a:t>maintain operations</a:t>
            </a:r>
            <a:r>
              <a:rPr lang="en"/>
              <a:t> and </a:t>
            </a:r>
            <a:r>
              <a:rPr b="1" lang="en"/>
              <a:t>achieve </a:t>
            </a:r>
            <a:r>
              <a:rPr lang="en"/>
              <a:t>organization’s </a:t>
            </a:r>
            <a:r>
              <a:rPr b="1" lang="en"/>
              <a:t>mission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Critical assets are </a:t>
            </a:r>
            <a:r>
              <a:rPr b="1" lang="en"/>
              <a:t>unique </a:t>
            </a:r>
            <a:r>
              <a:rPr lang="en"/>
              <a:t>to each organization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b="1" lang="en"/>
              <a:t>Several broad categories, </a:t>
            </a:r>
            <a:r>
              <a:rPr lang="en"/>
              <a:t>such as: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People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Information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Technology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Facility</a:t>
            </a:r>
            <a:endParaRPr/>
          </a:p>
        </p:txBody>
      </p:sp>
      <p:sp>
        <p:nvSpPr>
          <p:cNvPr id="388" name="Google Shape;388;p51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1850" y="1372150"/>
            <a:ext cx="1229925" cy="12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2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</a:t>
            </a:r>
            <a:r>
              <a:rPr lang="en"/>
              <a:t>Assets (1 of 2)</a:t>
            </a:r>
            <a:endParaRPr/>
          </a:p>
        </p:txBody>
      </p:sp>
      <p:sp>
        <p:nvSpPr>
          <p:cNvPr id="395" name="Google Shape;395;p52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6" name="Google Shape;396;p52"/>
          <p:cNvSpPr txBox="1"/>
          <p:nvPr/>
        </p:nvSpPr>
        <p:spPr>
          <a:xfrm>
            <a:off x="1270064" y="2920550"/>
            <a:ext cx="3013500" cy="1164000"/>
          </a:xfrm>
          <a:prstGeom prst="rect">
            <a:avLst/>
          </a:prstGeom>
          <a:solidFill>
            <a:srgbClr val="E9F6FF"/>
          </a:solidFill>
          <a:ln cap="flat" cmpd="sng" w="152400">
            <a:solidFill>
              <a:srgbClr val="E9F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Data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Employee PII, proprietary information, documents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7" name="Google Shape;397;p52"/>
          <p:cNvSpPr txBox="1"/>
          <p:nvPr/>
        </p:nvSpPr>
        <p:spPr>
          <a:xfrm>
            <a:off x="5033102" y="2920550"/>
            <a:ext cx="3013500" cy="1164000"/>
          </a:xfrm>
          <a:prstGeom prst="rect">
            <a:avLst/>
          </a:prstGeom>
          <a:solidFill>
            <a:srgbClr val="FFEDF0"/>
          </a:solidFill>
          <a:ln cap="flat" cmpd="sng" w="152400">
            <a:solidFill>
              <a:srgbClr val="FFED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Customer Information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Contact and purchase details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98" name="Google Shape;39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4875" y="1372150"/>
            <a:ext cx="1229925" cy="122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6825" y="1388163"/>
            <a:ext cx="1229925" cy="12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53"/>
          <p:cNvSpPr txBox="1"/>
          <p:nvPr/>
        </p:nvSpPr>
        <p:spPr>
          <a:xfrm>
            <a:off x="1275039" y="2936563"/>
            <a:ext cx="3013500" cy="1164000"/>
          </a:xfrm>
          <a:prstGeom prst="rect">
            <a:avLst/>
          </a:prstGeom>
          <a:solidFill>
            <a:srgbClr val="FFEEFF"/>
          </a:solidFill>
          <a:ln cap="flat" cmpd="sng" w="152400">
            <a:solidFill>
              <a:srgbClr val="FFE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Processes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Supply chain connections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05" name="Google Shape;40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5238" y="1357838"/>
            <a:ext cx="1229925" cy="12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3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Assets (2 of 2)</a:t>
            </a:r>
            <a:endParaRPr/>
          </a:p>
        </p:txBody>
      </p:sp>
      <p:sp>
        <p:nvSpPr>
          <p:cNvPr id="407" name="Google Shape;407;p53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8" name="Google Shape;408;p53"/>
          <p:cNvSpPr txBox="1"/>
          <p:nvPr/>
        </p:nvSpPr>
        <p:spPr>
          <a:xfrm>
            <a:off x="5023439" y="2936563"/>
            <a:ext cx="3013500" cy="1164000"/>
          </a:xfrm>
          <a:prstGeom prst="rect">
            <a:avLst/>
          </a:prstGeom>
          <a:solidFill>
            <a:srgbClr val="E9F6FF"/>
          </a:solidFill>
          <a:ln cap="flat" cmpd="sng" w="152400">
            <a:solidFill>
              <a:srgbClr val="E9F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Systems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Data collection, alarms 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7037" y="1303774"/>
            <a:ext cx="1229925" cy="12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4"/>
          <p:cNvSpPr txBox="1"/>
          <p:nvPr/>
        </p:nvSpPr>
        <p:spPr>
          <a:xfrm>
            <a:off x="3065239" y="2852175"/>
            <a:ext cx="3013500" cy="1164000"/>
          </a:xfrm>
          <a:prstGeom prst="rect">
            <a:avLst/>
          </a:prstGeom>
          <a:solidFill>
            <a:srgbClr val="FFF6BF"/>
          </a:solidFill>
          <a:ln cap="flat" cmpd="sng" w="152400">
            <a:solidFill>
              <a:srgbClr val="FFF6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Technology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IT systems, networks, communications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5" name="Google Shape;415;p54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Assets</a:t>
            </a:r>
            <a:endParaRPr/>
          </a:p>
        </p:txBody>
      </p:sp>
      <p:sp>
        <p:nvSpPr>
          <p:cNvPr id="416" name="Google Shape;416;p5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1863" y="1372150"/>
            <a:ext cx="1229925" cy="12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55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Facility </a:t>
            </a:r>
            <a:r>
              <a:rPr lang="en"/>
              <a:t>Assets</a:t>
            </a:r>
            <a:endParaRPr/>
          </a:p>
        </p:txBody>
      </p:sp>
      <p:sp>
        <p:nvSpPr>
          <p:cNvPr id="423" name="Google Shape;423;p55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4" name="Google Shape;424;p55"/>
          <p:cNvSpPr txBox="1"/>
          <p:nvPr/>
        </p:nvSpPr>
        <p:spPr>
          <a:xfrm>
            <a:off x="1270064" y="2920550"/>
            <a:ext cx="3013500" cy="1164000"/>
          </a:xfrm>
          <a:prstGeom prst="rect">
            <a:avLst/>
          </a:prstGeom>
          <a:solidFill>
            <a:srgbClr val="FFEEFF"/>
          </a:solidFill>
          <a:ln cap="flat" cmpd="sng" w="152400">
            <a:solidFill>
              <a:srgbClr val="FFE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Facilities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Buildings, land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5" name="Google Shape;425;p55"/>
          <p:cNvSpPr txBox="1"/>
          <p:nvPr/>
        </p:nvSpPr>
        <p:spPr>
          <a:xfrm>
            <a:off x="5033102" y="2920550"/>
            <a:ext cx="3013500" cy="1164000"/>
          </a:xfrm>
          <a:prstGeom prst="rect">
            <a:avLst/>
          </a:prstGeom>
          <a:solidFill>
            <a:srgbClr val="FFF6BF"/>
          </a:solidFill>
          <a:ln cap="flat" cmpd="sng" w="152400">
            <a:solidFill>
              <a:srgbClr val="FFF6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Equipment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Vehicles, machinery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26" name="Google Shape;42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4888" y="1372150"/>
            <a:ext cx="1229925" cy="122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3" name="Google Shape;253;p38"/>
          <p:cNvCxnSpPr>
            <a:endCxn id="254" idx="1"/>
          </p:cNvCxnSpPr>
          <p:nvPr/>
        </p:nvCxnSpPr>
        <p:spPr>
          <a:xfrm flipH="1" rot="-5400000">
            <a:off x="1183550" y="3775663"/>
            <a:ext cx="563400" cy="318600"/>
          </a:xfrm>
          <a:prstGeom prst="bentConnector2">
            <a:avLst/>
          </a:prstGeom>
          <a:noFill/>
          <a:ln cap="flat" cmpd="sng" w="19050">
            <a:solidFill>
              <a:srgbClr val="1B1C5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5" name="Google Shape;255;p38"/>
          <p:cNvSpPr/>
          <p:nvPr/>
        </p:nvSpPr>
        <p:spPr>
          <a:xfrm>
            <a:off x="1093063" y="3407709"/>
            <a:ext cx="414900" cy="411900"/>
          </a:xfrm>
          <a:prstGeom prst="ellipse">
            <a:avLst/>
          </a:prstGeom>
          <a:solidFill>
            <a:srgbClr val="1B1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8"/>
          <p:cNvSpPr txBox="1"/>
          <p:nvPr/>
        </p:nvSpPr>
        <p:spPr>
          <a:xfrm>
            <a:off x="1080175" y="3411096"/>
            <a:ext cx="69450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AutoNum type="arabicPeriod" startAt="3"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Answer 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question below in the chat: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57" name="Google Shape;257;p38"/>
          <p:cNvCxnSpPr>
            <a:endCxn id="258" idx="1"/>
          </p:cNvCxnSpPr>
          <p:nvPr/>
        </p:nvCxnSpPr>
        <p:spPr>
          <a:xfrm flipH="1" rot="-5400000">
            <a:off x="1247450" y="2514250"/>
            <a:ext cx="428100" cy="326100"/>
          </a:xfrm>
          <a:prstGeom prst="bentConnector2">
            <a:avLst/>
          </a:prstGeom>
          <a:noFill/>
          <a:ln cap="flat" cmpd="sng" w="19050">
            <a:solidFill>
              <a:srgbClr val="1B1C5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Google Shape;259;p38"/>
          <p:cNvSpPr/>
          <p:nvPr/>
        </p:nvSpPr>
        <p:spPr>
          <a:xfrm>
            <a:off x="1100100" y="2212607"/>
            <a:ext cx="414900" cy="411900"/>
          </a:xfrm>
          <a:prstGeom prst="ellipse">
            <a:avLst/>
          </a:prstGeom>
          <a:solidFill>
            <a:srgbClr val="1B1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8"/>
          <p:cNvSpPr txBox="1"/>
          <p:nvPr/>
        </p:nvSpPr>
        <p:spPr>
          <a:xfrm>
            <a:off x="1080163" y="2183813"/>
            <a:ext cx="69450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AutoNum type="arabicPeriod" startAt="2"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Rename 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yourself with your pod number and full name: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1" name="Google Shape;261;p38"/>
          <p:cNvSpPr/>
          <p:nvPr/>
        </p:nvSpPr>
        <p:spPr>
          <a:xfrm>
            <a:off x="1100111" y="1469611"/>
            <a:ext cx="414900" cy="411900"/>
          </a:xfrm>
          <a:prstGeom prst="ellipse">
            <a:avLst/>
          </a:prstGeom>
          <a:solidFill>
            <a:srgbClr val="1B1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8"/>
          <p:cNvSpPr txBox="1"/>
          <p:nvPr/>
        </p:nvSpPr>
        <p:spPr>
          <a:xfrm>
            <a:off x="1080163" y="1322013"/>
            <a:ext cx="69450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AutoNum type="arabicPeriod"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Turn on 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your camera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8" name="Google Shape;258;p38"/>
          <p:cNvSpPr/>
          <p:nvPr/>
        </p:nvSpPr>
        <p:spPr>
          <a:xfrm>
            <a:off x="1624550" y="2677300"/>
            <a:ext cx="6393600" cy="428100"/>
          </a:xfrm>
          <a:prstGeom prst="roundRect">
            <a:avLst>
              <a:gd fmla="val 17017" name="adj"/>
            </a:avLst>
          </a:prstGeom>
          <a:solidFill>
            <a:srgbClr val="1B1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6 - Montero Hill</a:t>
            </a:r>
            <a:endParaRPr b="1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4" name="Google Shape;254;p38"/>
          <p:cNvSpPr/>
          <p:nvPr/>
        </p:nvSpPr>
        <p:spPr>
          <a:xfrm>
            <a:off x="1624550" y="3819613"/>
            <a:ext cx="6393600" cy="794100"/>
          </a:xfrm>
          <a:prstGeom prst="roundRect">
            <a:avLst>
              <a:gd fmla="val 8330" name="adj"/>
            </a:avLst>
          </a:prstGeom>
          <a:solidFill>
            <a:srgbClr val="1B1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If you were a vegetable, which one would you be?</a:t>
            </a:r>
            <a:endParaRPr b="1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3" name="Google Shape;263;p38"/>
          <p:cNvSpPr/>
          <p:nvPr/>
        </p:nvSpPr>
        <p:spPr>
          <a:xfrm>
            <a:off x="458100" y="529788"/>
            <a:ext cx="8227800" cy="753900"/>
          </a:xfrm>
          <a:prstGeom prst="roundRect">
            <a:avLst>
              <a:gd fmla="val 14982" name="adj"/>
            </a:avLst>
          </a:prstGeom>
          <a:solidFill>
            <a:srgbClr val="1B1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Welcome to Unit 1: The Security Mindset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56"/>
          <p:cNvPicPr preferRelativeResize="0"/>
          <p:nvPr/>
        </p:nvPicPr>
        <p:blipFill rotWithShape="1">
          <a:blip r:embed="rId3">
            <a:alphaModFix/>
          </a:blip>
          <a:srcRect b="42996" l="39201" r="12124" t="23088"/>
          <a:stretch/>
        </p:blipFill>
        <p:spPr>
          <a:xfrm>
            <a:off x="3108463" y="2909900"/>
            <a:ext cx="564876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6"/>
          <p:cNvSpPr txBox="1"/>
          <p:nvPr>
            <p:ph type="title"/>
          </p:nvPr>
        </p:nvSpPr>
        <p:spPr>
          <a:xfrm>
            <a:off x="1475100" y="481275"/>
            <a:ext cx="721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 &amp; the CIA Triad</a:t>
            </a:r>
            <a:endParaRPr/>
          </a:p>
        </p:txBody>
      </p:sp>
      <p:sp>
        <p:nvSpPr>
          <p:cNvPr id="433" name="Google Shape;433;p56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4" name="Google Shape;434;p56"/>
          <p:cNvPicPr preferRelativeResize="0"/>
          <p:nvPr/>
        </p:nvPicPr>
        <p:blipFill rotWithShape="1">
          <a:blip r:embed="rId4">
            <a:alphaModFix/>
          </a:blip>
          <a:srcRect b="8537" l="9499" r="9718" t="8818"/>
          <a:stretch/>
        </p:blipFill>
        <p:spPr>
          <a:xfrm>
            <a:off x="465225" y="307925"/>
            <a:ext cx="898373" cy="9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6"/>
          <p:cNvSpPr/>
          <p:nvPr/>
        </p:nvSpPr>
        <p:spPr>
          <a:xfrm>
            <a:off x="799363" y="1580400"/>
            <a:ext cx="2309100" cy="764700"/>
          </a:xfrm>
          <a:prstGeom prst="roundRect">
            <a:avLst>
              <a:gd fmla="val 16667" name="adj"/>
            </a:avLst>
          </a:prstGeom>
          <a:solidFill>
            <a:srgbClr val="E9F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People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36" name="Google Shape;436;p56"/>
          <p:cNvPicPr preferRelativeResize="0"/>
          <p:nvPr/>
        </p:nvPicPr>
        <p:blipFill rotWithShape="1">
          <a:blip r:embed="rId3">
            <a:alphaModFix/>
          </a:blip>
          <a:srcRect b="42996" l="39201" r="12124" t="23088"/>
          <a:stretch/>
        </p:blipFill>
        <p:spPr>
          <a:xfrm>
            <a:off x="3108463" y="1765950"/>
            <a:ext cx="564876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56"/>
          <p:cNvSpPr txBox="1"/>
          <p:nvPr/>
        </p:nvSpPr>
        <p:spPr>
          <a:xfrm>
            <a:off x="3673338" y="1418250"/>
            <a:ext cx="46713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Twitter’s staff, influencers who use their platform, contract moderators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8" name="Google Shape;438;p56"/>
          <p:cNvSpPr/>
          <p:nvPr/>
        </p:nvSpPr>
        <p:spPr>
          <a:xfrm>
            <a:off x="799363" y="2724350"/>
            <a:ext cx="2309100" cy="764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9F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Information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9" name="Google Shape;439;p56"/>
          <p:cNvSpPr txBox="1"/>
          <p:nvPr/>
        </p:nvSpPr>
        <p:spPr>
          <a:xfrm>
            <a:off x="3673338" y="2562200"/>
            <a:ext cx="46713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User and staff personal data, proprietary algorithms for 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sentiment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 analysis, ranking, malware detection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0" name="Google Shape;440;p56"/>
          <p:cNvSpPr/>
          <p:nvPr/>
        </p:nvSpPr>
        <p:spPr>
          <a:xfrm>
            <a:off x="799363" y="3868300"/>
            <a:ext cx="2309100" cy="764700"/>
          </a:xfrm>
          <a:prstGeom prst="roundRect">
            <a:avLst>
              <a:gd fmla="val 16667" name="adj"/>
            </a:avLst>
          </a:prstGeom>
          <a:solidFill>
            <a:srgbClr val="E9F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Technology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41" name="Google Shape;441;p56"/>
          <p:cNvPicPr preferRelativeResize="0"/>
          <p:nvPr/>
        </p:nvPicPr>
        <p:blipFill rotWithShape="1">
          <a:blip r:embed="rId3">
            <a:alphaModFix/>
          </a:blip>
          <a:srcRect b="42996" l="39201" r="12124" t="23088"/>
          <a:stretch/>
        </p:blipFill>
        <p:spPr>
          <a:xfrm>
            <a:off x="3108463" y="4053850"/>
            <a:ext cx="564876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6"/>
          <p:cNvSpPr txBox="1"/>
          <p:nvPr/>
        </p:nvSpPr>
        <p:spPr>
          <a:xfrm>
            <a:off x="3673338" y="3706150"/>
            <a:ext cx="46713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Internal IT and networking systems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7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Vulnerabilities, Threats, and Risks</a:t>
            </a:r>
            <a:endParaRPr/>
          </a:p>
        </p:txBody>
      </p:sp>
      <p:sp>
        <p:nvSpPr>
          <p:cNvPr id="448" name="Google Shape;448;p57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b="1" lang="en"/>
              <a:t>Vulnerability: </a:t>
            </a:r>
            <a:r>
              <a:rPr lang="en"/>
              <a:t>a </a:t>
            </a:r>
            <a:r>
              <a:rPr b="1" lang="en"/>
              <a:t>weakness </a:t>
            </a:r>
            <a:r>
              <a:rPr lang="en"/>
              <a:t>or </a:t>
            </a:r>
            <a:r>
              <a:rPr b="1" lang="en"/>
              <a:t>flaw </a:t>
            </a:r>
            <a:r>
              <a:rPr lang="en"/>
              <a:t>in a system, process, or set of controls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Allows for </a:t>
            </a:r>
            <a:r>
              <a:rPr b="1" lang="en"/>
              <a:t>exploitation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b="1" lang="en"/>
              <a:t>Threat:</a:t>
            </a:r>
            <a:r>
              <a:rPr lang="en"/>
              <a:t> when an attacker has the </a:t>
            </a:r>
            <a:r>
              <a:rPr b="1" lang="en"/>
              <a:t>opportunity, capability, </a:t>
            </a:r>
            <a:r>
              <a:rPr lang="en"/>
              <a:t>and </a:t>
            </a:r>
            <a:r>
              <a:rPr b="1" lang="en"/>
              <a:t>intent </a:t>
            </a:r>
            <a:r>
              <a:rPr lang="en"/>
              <a:t>to </a:t>
            </a:r>
            <a:r>
              <a:rPr b="1" lang="en"/>
              <a:t>exploit</a:t>
            </a:r>
            <a:r>
              <a:rPr b="1" lang="en"/>
              <a:t> </a:t>
            </a:r>
            <a:r>
              <a:rPr lang="en"/>
              <a:t>a vulnerability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Affects confidentiality, integrity, or availability (CIA triad)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b="1" lang="en"/>
              <a:t>Risk: </a:t>
            </a:r>
            <a:r>
              <a:rPr lang="en"/>
              <a:t>the probable </a:t>
            </a:r>
            <a:r>
              <a:rPr b="1" lang="en"/>
              <a:t>frequency </a:t>
            </a:r>
            <a:r>
              <a:rPr lang="en"/>
              <a:t>and </a:t>
            </a:r>
            <a:r>
              <a:rPr b="1" lang="en"/>
              <a:t>magnitude </a:t>
            </a:r>
            <a:r>
              <a:rPr lang="en"/>
              <a:t>of </a:t>
            </a:r>
            <a:r>
              <a:rPr lang="en"/>
              <a:t>loss</a:t>
            </a:r>
            <a:endParaRPr/>
          </a:p>
        </p:txBody>
      </p:sp>
      <p:sp>
        <p:nvSpPr>
          <p:cNvPr id="449" name="Google Shape;449;p5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8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5" name="Google Shape;455;p58"/>
          <p:cNvSpPr txBox="1"/>
          <p:nvPr>
            <p:ph type="title"/>
          </p:nvPr>
        </p:nvSpPr>
        <p:spPr>
          <a:xfrm>
            <a:off x="1475100" y="481275"/>
            <a:ext cx="721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 Vulnerabilities</a:t>
            </a:r>
            <a:endParaRPr/>
          </a:p>
        </p:txBody>
      </p:sp>
      <p:pic>
        <p:nvPicPr>
          <p:cNvPr id="456" name="Google Shape;456;p58"/>
          <p:cNvPicPr preferRelativeResize="0"/>
          <p:nvPr/>
        </p:nvPicPr>
        <p:blipFill rotWithShape="1">
          <a:blip r:embed="rId3">
            <a:alphaModFix/>
          </a:blip>
          <a:srcRect b="8537" l="9499" r="9718" t="8818"/>
          <a:stretch/>
        </p:blipFill>
        <p:spPr>
          <a:xfrm>
            <a:off x="465225" y="307925"/>
            <a:ext cx="898373" cy="9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58"/>
          <p:cNvPicPr preferRelativeResize="0"/>
          <p:nvPr/>
        </p:nvPicPr>
        <p:blipFill rotWithShape="1">
          <a:blip r:embed="rId4">
            <a:alphaModFix/>
          </a:blip>
          <a:srcRect b="42996" l="39201" r="12124" t="23088"/>
          <a:stretch/>
        </p:blipFill>
        <p:spPr>
          <a:xfrm>
            <a:off x="3025350" y="3377225"/>
            <a:ext cx="564876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58"/>
          <p:cNvSpPr/>
          <p:nvPr/>
        </p:nvSpPr>
        <p:spPr>
          <a:xfrm>
            <a:off x="716250" y="1819125"/>
            <a:ext cx="2309100" cy="764700"/>
          </a:xfrm>
          <a:prstGeom prst="roundRect">
            <a:avLst>
              <a:gd fmla="val 16667" name="adj"/>
            </a:avLst>
          </a:prstGeom>
          <a:solidFill>
            <a:srgbClr val="E9F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Cross-site scripting (XSS)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9" name="Google Shape;459;p58"/>
          <p:cNvPicPr preferRelativeResize="0"/>
          <p:nvPr/>
        </p:nvPicPr>
        <p:blipFill rotWithShape="1">
          <a:blip r:embed="rId4">
            <a:alphaModFix/>
          </a:blip>
          <a:srcRect b="42996" l="39201" r="12124" t="23088"/>
          <a:stretch/>
        </p:blipFill>
        <p:spPr>
          <a:xfrm>
            <a:off x="3025350" y="2004675"/>
            <a:ext cx="564876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8"/>
          <p:cNvSpPr txBox="1"/>
          <p:nvPr/>
        </p:nvSpPr>
        <p:spPr>
          <a:xfrm>
            <a:off x="3590238" y="1656975"/>
            <a:ext cx="48375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Discovered in 2016 via Twitter’s bug bounty program, a user could create a Direct Message deeplink and insert a malicious HTML payload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1" name="Google Shape;461;p58"/>
          <p:cNvSpPr/>
          <p:nvPr/>
        </p:nvSpPr>
        <p:spPr>
          <a:xfrm>
            <a:off x="716250" y="3191675"/>
            <a:ext cx="2309100" cy="764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9F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PII Discoverability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2" name="Google Shape;462;p58"/>
          <p:cNvSpPr txBox="1"/>
          <p:nvPr/>
        </p:nvSpPr>
        <p:spPr>
          <a:xfrm>
            <a:off x="3590237" y="3029525"/>
            <a:ext cx="48375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Also via the bug bounty program in 2022, an attacker could locate any user’s email and phone number even if that information was set to private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8" name="Google Shape;468;p59"/>
          <p:cNvSpPr txBox="1"/>
          <p:nvPr>
            <p:ph type="title"/>
          </p:nvPr>
        </p:nvSpPr>
        <p:spPr>
          <a:xfrm>
            <a:off x="1475100" y="481275"/>
            <a:ext cx="721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 Threats</a:t>
            </a:r>
            <a:endParaRPr/>
          </a:p>
        </p:txBody>
      </p:sp>
      <p:pic>
        <p:nvPicPr>
          <p:cNvPr id="469" name="Google Shape;469;p59"/>
          <p:cNvPicPr preferRelativeResize="0"/>
          <p:nvPr/>
        </p:nvPicPr>
        <p:blipFill rotWithShape="1">
          <a:blip r:embed="rId3">
            <a:alphaModFix/>
          </a:blip>
          <a:srcRect b="8537" l="9499" r="9718" t="8818"/>
          <a:stretch/>
        </p:blipFill>
        <p:spPr>
          <a:xfrm>
            <a:off x="465225" y="307925"/>
            <a:ext cx="898373" cy="9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9"/>
          <p:cNvPicPr preferRelativeResize="0"/>
          <p:nvPr/>
        </p:nvPicPr>
        <p:blipFill rotWithShape="1">
          <a:blip r:embed="rId4">
            <a:alphaModFix/>
          </a:blip>
          <a:srcRect b="42996" l="39201" r="12124" t="23088"/>
          <a:stretch/>
        </p:blipFill>
        <p:spPr>
          <a:xfrm>
            <a:off x="3025350" y="3377225"/>
            <a:ext cx="564876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9"/>
          <p:cNvSpPr/>
          <p:nvPr/>
        </p:nvSpPr>
        <p:spPr>
          <a:xfrm>
            <a:off x="716250" y="1819125"/>
            <a:ext cx="2309100" cy="764700"/>
          </a:xfrm>
          <a:prstGeom prst="roundRect">
            <a:avLst>
              <a:gd fmla="val 16667" name="adj"/>
            </a:avLst>
          </a:prstGeom>
          <a:solidFill>
            <a:srgbClr val="E9F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Social engineering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2" name="Google Shape;472;p59"/>
          <p:cNvPicPr preferRelativeResize="0"/>
          <p:nvPr/>
        </p:nvPicPr>
        <p:blipFill rotWithShape="1">
          <a:blip r:embed="rId4">
            <a:alphaModFix/>
          </a:blip>
          <a:srcRect b="42996" l="39201" r="12124" t="23088"/>
          <a:stretch/>
        </p:blipFill>
        <p:spPr>
          <a:xfrm>
            <a:off x="3025350" y="2004675"/>
            <a:ext cx="564876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59"/>
          <p:cNvSpPr txBox="1"/>
          <p:nvPr/>
        </p:nvSpPr>
        <p:spPr>
          <a:xfrm>
            <a:off x="3590238" y="1656975"/>
            <a:ext cx="48375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As in a 2020 hack of Joe Biden, Barack Obama, others, an attacker was able to phish employees to obtain admin credentials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4" name="Google Shape;474;p59"/>
          <p:cNvSpPr/>
          <p:nvPr/>
        </p:nvSpPr>
        <p:spPr>
          <a:xfrm>
            <a:off x="716250" y="3191675"/>
            <a:ext cx="2309100" cy="764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9F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DDoS Attack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5" name="Google Shape;475;p59"/>
          <p:cNvSpPr txBox="1"/>
          <p:nvPr/>
        </p:nvSpPr>
        <p:spPr>
          <a:xfrm>
            <a:off x="3590237" y="3029525"/>
            <a:ext cx="48375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An attack in late 2016 targeted Twitter, Spotify, and others, making the websites inaccessible for nearly a full day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1" name="Google Shape;481;p60"/>
          <p:cNvSpPr txBox="1"/>
          <p:nvPr>
            <p:ph type="title"/>
          </p:nvPr>
        </p:nvSpPr>
        <p:spPr>
          <a:xfrm>
            <a:off x="1475100" y="481275"/>
            <a:ext cx="721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 Risks</a:t>
            </a:r>
            <a:endParaRPr/>
          </a:p>
        </p:txBody>
      </p:sp>
      <p:pic>
        <p:nvPicPr>
          <p:cNvPr id="482" name="Google Shape;482;p60"/>
          <p:cNvPicPr preferRelativeResize="0"/>
          <p:nvPr/>
        </p:nvPicPr>
        <p:blipFill rotWithShape="1">
          <a:blip r:embed="rId3">
            <a:alphaModFix/>
          </a:blip>
          <a:srcRect b="8537" l="9499" r="9718" t="8818"/>
          <a:stretch/>
        </p:blipFill>
        <p:spPr>
          <a:xfrm>
            <a:off x="465225" y="307925"/>
            <a:ext cx="898373" cy="9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60"/>
          <p:cNvPicPr preferRelativeResize="0"/>
          <p:nvPr/>
        </p:nvPicPr>
        <p:blipFill rotWithShape="1">
          <a:blip r:embed="rId4">
            <a:alphaModFix/>
          </a:blip>
          <a:srcRect b="42996" l="39201" r="12124" t="23088"/>
          <a:stretch/>
        </p:blipFill>
        <p:spPr>
          <a:xfrm>
            <a:off x="3563563" y="3243075"/>
            <a:ext cx="56487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60"/>
          <p:cNvSpPr/>
          <p:nvPr/>
        </p:nvSpPr>
        <p:spPr>
          <a:xfrm>
            <a:off x="1254463" y="1913575"/>
            <a:ext cx="2309100" cy="764700"/>
          </a:xfrm>
          <a:prstGeom prst="roundRect">
            <a:avLst>
              <a:gd fmla="val 16667" name="adj"/>
            </a:avLst>
          </a:prstGeom>
          <a:solidFill>
            <a:srgbClr val="E9F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Spam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85" name="Google Shape;485;p60"/>
          <p:cNvPicPr preferRelativeResize="0"/>
          <p:nvPr/>
        </p:nvPicPr>
        <p:blipFill rotWithShape="1">
          <a:blip r:embed="rId4">
            <a:alphaModFix/>
          </a:blip>
          <a:srcRect b="42996" l="39201" r="12124" t="23088"/>
          <a:stretch/>
        </p:blipFill>
        <p:spPr>
          <a:xfrm>
            <a:off x="3563563" y="2099125"/>
            <a:ext cx="564875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60"/>
          <p:cNvSpPr txBox="1"/>
          <p:nvPr/>
        </p:nvSpPr>
        <p:spPr>
          <a:xfrm>
            <a:off x="4128440" y="1751425"/>
            <a:ext cx="37611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High probability, low loss risk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7" name="Google Shape;487;p60"/>
          <p:cNvSpPr/>
          <p:nvPr/>
        </p:nvSpPr>
        <p:spPr>
          <a:xfrm>
            <a:off x="1254463" y="3057525"/>
            <a:ext cx="2309100" cy="764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9F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Account takeover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8" name="Google Shape;488;p60"/>
          <p:cNvSpPr txBox="1"/>
          <p:nvPr/>
        </p:nvSpPr>
        <p:spPr>
          <a:xfrm>
            <a:off x="4128440" y="2895375"/>
            <a:ext cx="37611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Low probability, high loss risk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1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Threat Actors</a:t>
            </a:r>
            <a:endParaRPr/>
          </a:p>
        </p:txBody>
      </p:sp>
      <p:sp>
        <p:nvSpPr>
          <p:cNvPr id="494" name="Google Shape;494;p61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A</a:t>
            </a:r>
            <a:r>
              <a:rPr lang="en"/>
              <a:t>ny </a:t>
            </a:r>
            <a:r>
              <a:rPr b="1" lang="en"/>
              <a:t>entity </a:t>
            </a:r>
            <a:r>
              <a:rPr lang="en"/>
              <a:t>(e.g. person, organization) that is </a:t>
            </a:r>
            <a:r>
              <a:rPr b="1" lang="en"/>
              <a:t>responsible </a:t>
            </a:r>
            <a:r>
              <a:rPr lang="en"/>
              <a:t>for a </a:t>
            </a:r>
            <a:r>
              <a:rPr b="1" lang="en"/>
              <a:t>cybersecurity incident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b="1" lang="en"/>
              <a:t>Many types </a:t>
            </a:r>
            <a:r>
              <a:rPr lang="en"/>
              <a:t>of threat actors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/>
              <a:t>Nation-state actor: </a:t>
            </a:r>
            <a:r>
              <a:rPr lang="en"/>
              <a:t>government-sponsored groups (usually Russia, Iran, North Korea, or China)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/>
              <a:t>Hacktivist: </a:t>
            </a:r>
            <a:r>
              <a:rPr lang="en"/>
              <a:t>promoting a political agenda or social change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/>
              <a:t>Cybercriminal: </a:t>
            </a:r>
            <a:r>
              <a:rPr lang="en"/>
              <a:t>an entity perpetrating a crime for financial gain, retribution, etc.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/>
              <a:t>Insiders: </a:t>
            </a:r>
            <a:r>
              <a:rPr lang="en"/>
              <a:t>an entity within an organization that deliberately or unknowingly causes an incident</a:t>
            </a:r>
            <a:endParaRPr/>
          </a:p>
        </p:txBody>
      </p:sp>
      <p:sp>
        <p:nvSpPr>
          <p:cNvPr id="495" name="Google Shape;495;p61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2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1" name="Google Shape;501;p62"/>
          <p:cNvSpPr txBox="1"/>
          <p:nvPr>
            <p:ph type="title"/>
          </p:nvPr>
        </p:nvSpPr>
        <p:spPr>
          <a:xfrm>
            <a:off x="1475100" y="481275"/>
            <a:ext cx="721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 Threat Actors</a:t>
            </a:r>
            <a:endParaRPr/>
          </a:p>
        </p:txBody>
      </p:sp>
      <p:pic>
        <p:nvPicPr>
          <p:cNvPr id="502" name="Google Shape;502;p62"/>
          <p:cNvPicPr preferRelativeResize="0"/>
          <p:nvPr/>
        </p:nvPicPr>
        <p:blipFill rotWithShape="1">
          <a:blip r:embed="rId3">
            <a:alphaModFix/>
          </a:blip>
          <a:srcRect b="8537" l="9499" r="9718" t="8818"/>
          <a:stretch/>
        </p:blipFill>
        <p:spPr>
          <a:xfrm>
            <a:off x="465225" y="307925"/>
            <a:ext cx="898373" cy="9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62"/>
          <p:cNvPicPr preferRelativeResize="0"/>
          <p:nvPr/>
        </p:nvPicPr>
        <p:blipFill rotWithShape="1">
          <a:blip r:embed="rId4">
            <a:alphaModFix/>
          </a:blip>
          <a:srcRect b="42996" l="39201" r="12124" t="23088"/>
          <a:stretch/>
        </p:blipFill>
        <p:spPr>
          <a:xfrm>
            <a:off x="3025350" y="3377225"/>
            <a:ext cx="564876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62"/>
          <p:cNvSpPr/>
          <p:nvPr/>
        </p:nvSpPr>
        <p:spPr>
          <a:xfrm>
            <a:off x="716250" y="1819125"/>
            <a:ext cx="2309100" cy="764700"/>
          </a:xfrm>
          <a:prstGeom prst="roundRect">
            <a:avLst>
              <a:gd fmla="val 16667" name="adj"/>
            </a:avLst>
          </a:prstGeom>
          <a:solidFill>
            <a:srgbClr val="E9F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Cybercriminals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05" name="Google Shape;505;p62"/>
          <p:cNvPicPr preferRelativeResize="0"/>
          <p:nvPr/>
        </p:nvPicPr>
        <p:blipFill rotWithShape="1">
          <a:blip r:embed="rId4">
            <a:alphaModFix/>
          </a:blip>
          <a:srcRect b="42996" l="39201" r="12124" t="23088"/>
          <a:stretch/>
        </p:blipFill>
        <p:spPr>
          <a:xfrm>
            <a:off x="3025350" y="2004675"/>
            <a:ext cx="564876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62"/>
          <p:cNvSpPr txBox="1"/>
          <p:nvPr/>
        </p:nvSpPr>
        <p:spPr>
          <a:xfrm>
            <a:off x="3590238" y="1656975"/>
            <a:ext cx="48375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 group hacking Twitter in order to extort 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users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 and collect Bitcoin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7" name="Google Shape;507;p62"/>
          <p:cNvSpPr/>
          <p:nvPr/>
        </p:nvSpPr>
        <p:spPr>
          <a:xfrm>
            <a:off x="716250" y="3191675"/>
            <a:ext cx="2309100" cy="764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9F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Perpetrator of hostile takeover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8" name="Google Shape;508;p62"/>
          <p:cNvSpPr txBox="1"/>
          <p:nvPr/>
        </p:nvSpPr>
        <p:spPr>
          <a:xfrm>
            <a:off x="3590237" y="3029525"/>
            <a:ext cx="48375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 person buying out the company in order to intentionally weaken its security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3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Controls</a:t>
            </a:r>
            <a:endParaRPr/>
          </a:p>
        </p:txBody>
      </p:sp>
      <p:sp>
        <p:nvSpPr>
          <p:cNvPr id="514" name="Google Shape;514;p63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Any </a:t>
            </a:r>
            <a:r>
              <a:rPr b="1" lang="en"/>
              <a:t>policy, procedure,</a:t>
            </a:r>
            <a:r>
              <a:rPr lang="en"/>
              <a:t> or </a:t>
            </a:r>
            <a:r>
              <a:rPr b="1" lang="en"/>
              <a:t>action </a:t>
            </a:r>
            <a:r>
              <a:rPr lang="en"/>
              <a:t>designed to </a:t>
            </a:r>
            <a:r>
              <a:rPr b="1" lang="en"/>
              <a:t>mitigate </a:t>
            </a:r>
            <a:r>
              <a:rPr lang="en"/>
              <a:t>cybersecurity </a:t>
            </a:r>
            <a:r>
              <a:rPr b="1" lang="en"/>
              <a:t>risk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b="1" lang="en"/>
              <a:t>Designed </a:t>
            </a:r>
            <a:r>
              <a:rPr lang="en"/>
              <a:t>to meet </a:t>
            </a:r>
            <a:r>
              <a:rPr b="1" lang="en"/>
              <a:t>control objectives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/>
              <a:t>Example: </a:t>
            </a:r>
            <a:r>
              <a:rPr lang="en"/>
              <a:t>“Our controls provide reasonable assurance that access to databases is restricted to authorized users”</a:t>
            </a:r>
            <a:endParaRPr/>
          </a:p>
        </p:txBody>
      </p:sp>
      <p:sp>
        <p:nvSpPr>
          <p:cNvPr id="515" name="Google Shape;515;p63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3375" y="1132750"/>
            <a:ext cx="1229925" cy="122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2238" y="1132750"/>
            <a:ext cx="1229925" cy="12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64"/>
          <p:cNvSpPr txBox="1"/>
          <p:nvPr>
            <p:ph type="title"/>
          </p:nvPr>
        </p:nvSpPr>
        <p:spPr>
          <a:xfrm>
            <a:off x="452400" y="442648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Functions</a:t>
            </a:r>
            <a:endParaRPr/>
          </a:p>
        </p:txBody>
      </p:sp>
      <p:sp>
        <p:nvSpPr>
          <p:cNvPr id="523" name="Google Shape;523;p6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4" name="Google Shape;524;p64"/>
          <p:cNvSpPr txBox="1"/>
          <p:nvPr/>
        </p:nvSpPr>
        <p:spPr>
          <a:xfrm>
            <a:off x="664288" y="2681150"/>
            <a:ext cx="2445900" cy="1821300"/>
          </a:xfrm>
          <a:prstGeom prst="rect">
            <a:avLst/>
          </a:prstGeom>
          <a:solidFill>
            <a:srgbClr val="FFF6BF"/>
          </a:solidFill>
          <a:ln cap="flat" cmpd="sng" w="152400">
            <a:solidFill>
              <a:srgbClr val="FFF6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Preventative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Designed to stop cybersecurity incidents </a:t>
            </a: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before 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they occur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5" name="Google Shape;525;p64"/>
          <p:cNvSpPr txBox="1"/>
          <p:nvPr/>
        </p:nvSpPr>
        <p:spPr>
          <a:xfrm>
            <a:off x="3395380" y="2681150"/>
            <a:ext cx="2445900" cy="1821300"/>
          </a:xfrm>
          <a:prstGeom prst="rect">
            <a:avLst/>
          </a:prstGeom>
          <a:solidFill>
            <a:srgbClr val="FFEDF0"/>
          </a:solidFill>
          <a:ln cap="flat" cmpd="sng" w="152400">
            <a:solidFill>
              <a:srgbClr val="FFED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Detective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Designed to detect or alert to incidents </a:t>
            </a: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after 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they occur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6" name="Google Shape;526;p64"/>
          <p:cNvSpPr txBox="1"/>
          <p:nvPr/>
        </p:nvSpPr>
        <p:spPr>
          <a:xfrm>
            <a:off x="6126473" y="2681150"/>
            <a:ext cx="2445900" cy="1821300"/>
          </a:xfrm>
          <a:prstGeom prst="rect">
            <a:avLst/>
          </a:prstGeom>
          <a:solidFill>
            <a:srgbClr val="E9F6FF"/>
          </a:solidFill>
          <a:ln cap="flat" cmpd="sng" w="152400">
            <a:solidFill>
              <a:srgbClr val="E9F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Corrective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Designed to restore resources to their prior state </a:t>
            </a: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after 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an incident occurs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27" name="Google Shape;527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4488" y="1132750"/>
            <a:ext cx="1229925" cy="122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4463" y="1132750"/>
            <a:ext cx="1229925" cy="122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3838" y="1132750"/>
            <a:ext cx="1229925" cy="12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65"/>
          <p:cNvSpPr txBox="1"/>
          <p:nvPr>
            <p:ph type="title"/>
          </p:nvPr>
        </p:nvSpPr>
        <p:spPr>
          <a:xfrm>
            <a:off x="452400" y="434925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Types</a:t>
            </a:r>
            <a:endParaRPr/>
          </a:p>
        </p:txBody>
      </p:sp>
      <p:sp>
        <p:nvSpPr>
          <p:cNvPr id="535" name="Google Shape;535;p65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6" name="Google Shape;536;p65"/>
          <p:cNvSpPr txBox="1"/>
          <p:nvPr/>
        </p:nvSpPr>
        <p:spPr>
          <a:xfrm>
            <a:off x="664288" y="2681150"/>
            <a:ext cx="2445900" cy="1821300"/>
          </a:xfrm>
          <a:prstGeom prst="rect">
            <a:avLst/>
          </a:prstGeom>
          <a:solidFill>
            <a:srgbClr val="FFEEFF"/>
          </a:solidFill>
          <a:ln cap="flat" cmpd="sng" w="152400">
            <a:solidFill>
              <a:srgbClr val="FFE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Physical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Tangible deterrents, such as fences, guards, and badges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7" name="Google Shape;537;p65"/>
          <p:cNvSpPr txBox="1"/>
          <p:nvPr/>
        </p:nvSpPr>
        <p:spPr>
          <a:xfrm>
            <a:off x="3395380" y="2681150"/>
            <a:ext cx="2445900" cy="1821300"/>
          </a:xfrm>
          <a:prstGeom prst="rect">
            <a:avLst/>
          </a:prstGeom>
          <a:solidFill>
            <a:srgbClr val="E9F6FF"/>
          </a:solidFill>
          <a:ln cap="flat" cmpd="sng" w="152400">
            <a:solidFill>
              <a:srgbClr val="E9F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Technical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Hardware or software, such as antivirus software and authentication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8" name="Google Shape;538;p65"/>
          <p:cNvSpPr txBox="1"/>
          <p:nvPr/>
        </p:nvSpPr>
        <p:spPr>
          <a:xfrm>
            <a:off x="6126473" y="2681150"/>
            <a:ext cx="2445900" cy="1821300"/>
          </a:xfrm>
          <a:prstGeom prst="rect">
            <a:avLst/>
          </a:prstGeom>
          <a:solidFill>
            <a:srgbClr val="D7FFEE"/>
          </a:solidFill>
          <a:ln cap="flat" cmpd="sng" w="152400">
            <a:solidFill>
              <a:srgbClr val="D7F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Administrative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Policies and guidelines, such as audits and data classification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39" name="Google Shape;539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3363" y="1132750"/>
            <a:ext cx="1229925" cy="122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9" name="Google Shape;269;p39"/>
          <p:cNvSpPr txBox="1"/>
          <p:nvPr/>
        </p:nvSpPr>
        <p:spPr>
          <a:xfrm>
            <a:off x="500025" y="643450"/>
            <a:ext cx="7585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Space Mono"/>
                <a:ea typeface="Space Mono"/>
                <a:cs typeface="Space Mono"/>
                <a:sym typeface="Space Mono"/>
              </a:rPr>
              <a:t>As a community, we will</a:t>
            </a:r>
            <a:r>
              <a:rPr b="1" lang="en" sz="2400">
                <a:latin typeface="Space Mono"/>
                <a:ea typeface="Space Mono"/>
                <a:cs typeface="Space Mono"/>
                <a:sym typeface="Space Mono"/>
              </a:rPr>
              <a:t>...</a:t>
            </a:r>
            <a:endParaRPr b="1" sz="2400">
              <a:solidFill>
                <a:srgbClr val="000000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id="270" name="Google Shape;27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400" y="1435825"/>
            <a:ext cx="487725" cy="48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 txBox="1"/>
          <p:nvPr/>
        </p:nvSpPr>
        <p:spPr>
          <a:xfrm>
            <a:off x="1395600" y="1408950"/>
            <a:ext cx="6642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Be present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, physically and mentally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2" name="Google Shape;272;p39"/>
          <p:cNvSpPr txBox="1"/>
          <p:nvPr/>
        </p:nvSpPr>
        <p:spPr>
          <a:xfrm>
            <a:off x="1395724" y="2046350"/>
            <a:ext cx="6642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Actively build 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an inclusive community and space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3" name="Google Shape;273;p39"/>
          <p:cNvSpPr txBox="1"/>
          <p:nvPr/>
        </p:nvSpPr>
        <p:spPr>
          <a:xfrm>
            <a:off x="1395724" y="2683750"/>
            <a:ext cx="6642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Practice 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curiosity and adopt a learning mindset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4" name="Google Shape;274;p39"/>
          <p:cNvSpPr txBox="1"/>
          <p:nvPr/>
        </p:nvSpPr>
        <p:spPr>
          <a:xfrm>
            <a:off x="1395724" y="3321150"/>
            <a:ext cx="6642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Ask 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for help when we need it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5" name="Google Shape;275;p39"/>
          <p:cNvSpPr txBox="1"/>
          <p:nvPr/>
        </p:nvSpPr>
        <p:spPr>
          <a:xfrm>
            <a:off x="1395724" y="3958550"/>
            <a:ext cx="6642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Keep 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our cameras on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6" name="Google Shape;27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400" y="2038075"/>
            <a:ext cx="487725" cy="4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400" y="2693050"/>
            <a:ext cx="487725" cy="4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5400" y="3339238"/>
            <a:ext cx="487725" cy="4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5400" y="3950275"/>
            <a:ext cx="487725" cy="48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6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5" name="Google Shape;545;p66"/>
          <p:cNvSpPr txBox="1"/>
          <p:nvPr>
            <p:ph type="title"/>
          </p:nvPr>
        </p:nvSpPr>
        <p:spPr>
          <a:xfrm>
            <a:off x="1475100" y="481275"/>
            <a:ext cx="721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 Controls</a:t>
            </a:r>
            <a:endParaRPr/>
          </a:p>
        </p:txBody>
      </p:sp>
      <p:pic>
        <p:nvPicPr>
          <p:cNvPr id="546" name="Google Shape;546;p66"/>
          <p:cNvPicPr preferRelativeResize="0"/>
          <p:nvPr/>
        </p:nvPicPr>
        <p:blipFill rotWithShape="1">
          <a:blip r:embed="rId3">
            <a:alphaModFix/>
          </a:blip>
          <a:srcRect b="8537" l="9499" r="9718" t="8818"/>
          <a:stretch/>
        </p:blipFill>
        <p:spPr>
          <a:xfrm>
            <a:off x="465225" y="307925"/>
            <a:ext cx="898373" cy="9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66"/>
          <p:cNvPicPr preferRelativeResize="0"/>
          <p:nvPr/>
        </p:nvPicPr>
        <p:blipFill rotWithShape="1">
          <a:blip r:embed="rId4">
            <a:alphaModFix/>
          </a:blip>
          <a:srcRect b="42996" l="39201" r="12124" t="23088"/>
          <a:stretch/>
        </p:blipFill>
        <p:spPr>
          <a:xfrm>
            <a:off x="3025350" y="3377225"/>
            <a:ext cx="564876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66"/>
          <p:cNvSpPr/>
          <p:nvPr/>
        </p:nvSpPr>
        <p:spPr>
          <a:xfrm>
            <a:off x="716250" y="1819125"/>
            <a:ext cx="2309100" cy="764700"/>
          </a:xfrm>
          <a:prstGeom prst="roundRect">
            <a:avLst>
              <a:gd fmla="val 16667" name="adj"/>
            </a:avLst>
          </a:prstGeom>
          <a:solidFill>
            <a:srgbClr val="E9F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Honeypots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49" name="Google Shape;549;p66"/>
          <p:cNvPicPr preferRelativeResize="0"/>
          <p:nvPr/>
        </p:nvPicPr>
        <p:blipFill rotWithShape="1">
          <a:blip r:embed="rId4">
            <a:alphaModFix/>
          </a:blip>
          <a:srcRect b="42996" l="39201" r="12124" t="23088"/>
          <a:stretch/>
        </p:blipFill>
        <p:spPr>
          <a:xfrm>
            <a:off x="3025350" y="2004675"/>
            <a:ext cx="564876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66"/>
          <p:cNvSpPr txBox="1"/>
          <p:nvPr/>
        </p:nvSpPr>
        <p:spPr>
          <a:xfrm>
            <a:off x="3590238" y="1656975"/>
            <a:ext cx="48375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[Technical, detective] Deploying accounts to 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attract, detect, and thwart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 spammers and 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malicious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 accounts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1" name="Google Shape;551;p66"/>
          <p:cNvSpPr/>
          <p:nvPr/>
        </p:nvSpPr>
        <p:spPr>
          <a:xfrm>
            <a:off x="716250" y="3191675"/>
            <a:ext cx="2309100" cy="764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9F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Incident Response Plan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2" name="Google Shape;552;p66"/>
          <p:cNvSpPr txBox="1"/>
          <p:nvPr/>
        </p:nvSpPr>
        <p:spPr>
          <a:xfrm>
            <a:off x="3590237" y="3029525"/>
            <a:ext cx="48375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[Administrative, corrective] A document used to define the process for responding to a threat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7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Mitigating Vulnerabilities</a:t>
            </a:r>
            <a:endParaRPr/>
          </a:p>
        </p:txBody>
      </p:sp>
      <p:sp>
        <p:nvSpPr>
          <p:cNvPr id="558" name="Google Shape;558;p67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Can use a </a:t>
            </a:r>
            <a:r>
              <a:rPr b="1" lang="en"/>
              <a:t>knowledge graph</a:t>
            </a:r>
            <a:r>
              <a:rPr lang="en"/>
              <a:t> of </a:t>
            </a:r>
            <a:r>
              <a:rPr b="1" lang="en"/>
              <a:t>vulnerabilities </a:t>
            </a:r>
            <a:r>
              <a:rPr lang="en"/>
              <a:t>and </a:t>
            </a:r>
            <a:r>
              <a:rPr b="1" lang="en"/>
              <a:t>countermeasures,</a:t>
            </a:r>
            <a:r>
              <a:rPr lang="en"/>
              <a:t> such as </a:t>
            </a:r>
            <a:r>
              <a:rPr lang="en" u="sng">
                <a:solidFill>
                  <a:schemeClr val="hlink"/>
                </a:solidFill>
                <a:hlinkClick r:id="rId3"/>
              </a:rPr>
              <a:t>Mitre Att&amp;ck</a:t>
            </a:r>
            <a:r>
              <a:rPr lang="en"/>
              <a:t> and </a:t>
            </a:r>
            <a:r>
              <a:rPr lang="en" u="sng">
                <a:solidFill>
                  <a:schemeClr val="hlink"/>
                </a:solidFill>
                <a:hlinkClick r:id="rId4"/>
              </a:rPr>
              <a:t>Mitre D3fend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Stay current with the </a:t>
            </a:r>
            <a:r>
              <a:rPr b="1" lang="en"/>
              <a:t>OWASP Top 10</a:t>
            </a:r>
            <a:r>
              <a:rPr lang="en"/>
              <a:t>, an “awareness document” with the most critical risks to web applications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Review the </a:t>
            </a:r>
            <a:r>
              <a:rPr lang="en" u="sng">
                <a:solidFill>
                  <a:schemeClr val="hlink"/>
                </a:solidFill>
                <a:hlinkClick r:id="rId5"/>
              </a:rPr>
              <a:t>CIS Top 18 Critical Security Controls</a:t>
            </a:r>
            <a:r>
              <a:rPr lang="en"/>
              <a:t>, including inventory, malware defense, etc.</a:t>
            </a:r>
            <a:endParaRPr/>
          </a:p>
        </p:txBody>
      </p:sp>
      <p:sp>
        <p:nvSpPr>
          <p:cNvPr id="559" name="Google Shape;559;p6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8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Improving Cybersecurity</a:t>
            </a:r>
            <a:endParaRPr/>
          </a:p>
        </p:txBody>
      </p:sp>
      <p:sp>
        <p:nvSpPr>
          <p:cNvPr id="565" name="Google Shape;565;p68"/>
          <p:cNvSpPr txBox="1"/>
          <p:nvPr>
            <p:ph idx="1" type="body"/>
          </p:nvPr>
        </p:nvSpPr>
        <p:spPr>
          <a:xfrm>
            <a:off x="452400" y="1132825"/>
            <a:ext cx="41196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b="1" lang="en"/>
              <a:t>NIST Framework for Improving Cybersecurity</a:t>
            </a:r>
            <a:r>
              <a:rPr lang="en"/>
              <a:t> provides guidelines for organizations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Helps assess and mitigate risk</a:t>
            </a:r>
            <a:endParaRPr/>
          </a:p>
        </p:txBody>
      </p:sp>
      <p:sp>
        <p:nvSpPr>
          <p:cNvPr id="566" name="Google Shape;566;p68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7" name="Google Shape;56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41207">
            <a:off x="4999823" y="433817"/>
            <a:ext cx="3720379" cy="4113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9"/>
          <p:cNvSpPr txBox="1"/>
          <p:nvPr>
            <p:ph type="title"/>
          </p:nvPr>
        </p:nvSpPr>
        <p:spPr>
          <a:xfrm>
            <a:off x="884825" y="2317200"/>
            <a:ext cx="4700400" cy="5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Tabletop Exercises</a:t>
            </a:r>
            <a:endParaRPr/>
          </a:p>
        </p:txBody>
      </p:sp>
      <p:sp>
        <p:nvSpPr>
          <p:cNvPr id="573" name="Google Shape;573;p69"/>
          <p:cNvSpPr txBox="1"/>
          <p:nvPr>
            <p:ph idx="1" type="subTitle"/>
          </p:nvPr>
        </p:nvSpPr>
        <p:spPr>
          <a:xfrm>
            <a:off x="785650" y="1770100"/>
            <a:ext cx="41271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0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579" name="Google Shape;579;p7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0" name="Google Shape;580;p70"/>
          <p:cNvSpPr txBox="1"/>
          <p:nvPr>
            <p:ph idx="2" type="body"/>
          </p:nvPr>
        </p:nvSpPr>
        <p:spPr>
          <a:xfrm>
            <a:off x="452400" y="1260500"/>
            <a:ext cx="65883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up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Tabletop Exercises document</a:t>
            </a:r>
            <a:r>
              <a:rPr lang="en"/>
              <a:t>. With your group: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Introduce </a:t>
            </a:r>
            <a:r>
              <a:rPr lang="en"/>
              <a:t>yourself!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Name and year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Do you prefer tea, coffee, or something else?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Discuss </a:t>
            </a:r>
            <a:r>
              <a:rPr lang="en"/>
              <a:t>the three scenarios and </a:t>
            </a:r>
            <a:r>
              <a:rPr b="1" lang="en"/>
              <a:t>answer </a:t>
            </a:r>
            <a:r>
              <a:rPr lang="en"/>
              <a:t>the </a:t>
            </a:r>
            <a:r>
              <a:rPr lang="en"/>
              <a:t>questions</a:t>
            </a:r>
            <a:r>
              <a:rPr lang="en"/>
              <a:t> together.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We will discuss as a group when time is up.</a:t>
            </a:r>
            <a:endParaRPr/>
          </a:p>
        </p:txBody>
      </p:sp>
      <p:sp>
        <p:nvSpPr>
          <p:cNvPr id="581" name="Google Shape;581;p70"/>
          <p:cNvSpPr txBox="1"/>
          <p:nvPr>
            <p:ph idx="3" type="subTitle"/>
          </p:nvPr>
        </p:nvSpPr>
        <p:spPr>
          <a:xfrm>
            <a:off x="7040775" y="2436050"/>
            <a:ext cx="17640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@[handle]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1"/>
          <p:cNvSpPr txBox="1"/>
          <p:nvPr>
            <p:ph type="title"/>
          </p:nvPr>
        </p:nvSpPr>
        <p:spPr>
          <a:xfrm>
            <a:off x="914400" y="1656900"/>
            <a:ext cx="7315200" cy="18297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/>
              <a:t>Break Time!</a:t>
            </a:r>
            <a:endParaRPr b="1" sz="23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/>
              <a:t>Take 5 mins to step away from the computer. Feel free to turn off your camera and return promptly after 5 mins.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2"/>
          <p:cNvSpPr txBox="1"/>
          <p:nvPr>
            <p:ph type="title"/>
          </p:nvPr>
        </p:nvSpPr>
        <p:spPr>
          <a:xfrm>
            <a:off x="884825" y="2317200"/>
            <a:ext cx="7548000" cy="8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Lab: </a:t>
            </a:r>
            <a:r>
              <a:rPr lang="en"/>
              <a:t>Intro to Cyberchef</a:t>
            </a:r>
            <a:endParaRPr/>
          </a:p>
        </p:txBody>
      </p:sp>
      <p:sp>
        <p:nvSpPr>
          <p:cNvPr id="592" name="Google Shape;592;p72"/>
          <p:cNvSpPr txBox="1"/>
          <p:nvPr>
            <p:ph idx="1" type="subTitle"/>
          </p:nvPr>
        </p:nvSpPr>
        <p:spPr>
          <a:xfrm>
            <a:off x="785650" y="1770100"/>
            <a:ext cx="41271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6</a:t>
            </a:r>
            <a:r>
              <a:rPr lang="en"/>
              <a:t>0 minutes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3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Lab: Intro to Cyberchef</a:t>
            </a:r>
            <a:endParaRPr/>
          </a:p>
        </p:txBody>
      </p:sp>
      <p:sp>
        <p:nvSpPr>
          <p:cNvPr id="598" name="Google Shape;598;p73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9" name="Google Shape;59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250" y="1010125"/>
            <a:ext cx="7759498" cy="3785026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4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60 minutes</a:t>
            </a:r>
            <a:endParaRPr/>
          </a:p>
        </p:txBody>
      </p:sp>
      <p:sp>
        <p:nvSpPr>
          <p:cNvPr id="605" name="Google Shape;605;p7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6" name="Google Shape;606;p74"/>
          <p:cNvSpPr txBox="1"/>
          <p:nvPr>
            <p:ph idx="2" type="body"/>
          </p:nvPr>
        </p:nvSpPr>
        <p:spPr>
          <a:xfrm>
            <a:off x="452400" y="1260500"/>
            <a:ext cx="64959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b="1" lang="en"/>
              <a:t>Navigate </a:t>
            </a:r>
            <a:r>
              <a:rPr lang="en"/>
              <a:t>to the </a:t>
            </a:r>
            <a:r>
              <a:rPr b="1" lang="en"/>
              <a:t>Lab </a:t>
            </a:r>
            <a:r>
              <a:rPr lang="en"/>
              <a:t>tab in the course portal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b="1" lang="en"/>
              <a:t>Complete </a:t>
            </a:r>
            <a:r>
              <a:rPr lang="en"/>
              <a:t>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Lab</a:t>
            </a:r>
            <a:r>
              <a:rPr lang="en"/>
              <a:t>!</a:t>
            </a:r>
            <a:endParaRPr/>
          </a:p>
        </p:txBody>
      </p:sp>
      <p:sp>
        <p:nvSpPr>
          <p:cNvPr id="607" name="Google Shape;607;p74"/>
          <p:cNvSpPr txBox="1"/>
          <p:nvPr>
            <p:ph idx="3" type="subTitle"/>
          </p:nvPr>
        </p:nvSpPr>
        <p:spPr>
          <a:xfrm>
            <a:off x="7040775" y="2436050"/>
            <a:ext cx="17640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@[handle]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5"/>
          <p:cNvSpPr txBox="1"/>
          <p:nvPr>
            <p:ph type="title"/>
          </p:nvPr>
        </p:nvSpPr>
        <p:spPr>
          <a:xfrm>
            <a:off x="884825" y="2317200"/>
            <a:ext cx="2003700" cy="5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Wrap Up</a:t>
            </a:r>
            <a:endParaRPr/>
          </a:p>
        </p:txBody>
      </p:sp>
      <p:sp>
        <p:nvSpPr>
          <p:cNvPr id="613" name="Google Shape;613;p75"/>
          <p:cNvSpPr txBox="1"/>
          <p:nvPr>
            <p:ph idx="1" type="subTitle"/>
          </p:nvPr>
        </p:nvSpPr>
        <p:spPr>
          <a:xfrm>
            <a:off x="785650" y="1770100"/>
            <a:ext cx="41271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minutes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85" name="Google Shape;285;p40"/>
          <p:cNvGraphicFramePr/>
          <p:nvPr/>
        </p:nvGraphicFramePr>
        <p:xfrm>
          <a:off x="451525" y="17184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{FB8FEDF8-1BD1-4B2C-AB5E-DFD8D01AC479}</a:tableStyleId>
              </a:tblPr>
              <a:tblGrid>
                <a:gridCol w="411100"/>
                <a:gridCol w="4569375"/>
                <a:gridCol w="1883200"/>
              </a:tblGrid>
              <a:tr h="463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6EC396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1</a:t>
                      </a:r>
                      <a:endParaRPr b="1" sz="1800">
                        <a:solidFill>
                          <a:srgbClr val="6EC396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Intro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00:00 - 00:10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6EC396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2</a:t>
                      </a:r>
                      <a:endParaRPr b="1" sz="1800">
                        <a:solidFill>
                          <a:srgbClr val="6EC396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The Security Mindset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00:10 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- 00:35 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6EC396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3</a:t>
                      </a:r>
                      <a:endParaRPr b="1" sz="1800">
                        <a:solidFill>
                          <a:srgbClr val="6EC396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Tabletop Exercises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00:35 - 00:55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6EC396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4</a:t>
                      </a:r>
                      <a:endParaRPr b="1" sz="1800">
                        <a:solidFill>
                          <a:srgbClr val="6EC396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Lab: Intro to Cyberchef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00:55 - 1:55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6EC396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5</a:t>
                      </a:r>
                      <a:endParaRPr b="1" sz="1800">
                        <a:solidFill>
                          <a:srgbClr val="6EC396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Wrap Up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01:55 - 2:00 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6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Preview</a:t>
            </a:r>
            <a:endParaRPr/>
          </a:p>
        </p:txBody>
      </p:sp>
      <p:sp>
        <p:nvSpPr>
          <p:cNvPr id="619" name="Google Shape;619;p76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Use Cyberchef to solve Capture The Flag type challenges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U</a:t>
            </a:r>
            <a:r>
              <a:rPr lang="en"/>
              <a:t>se research (</a:t>
            </a:r>
            <a:r>
              <a:rPr i="1" lang="en"/>
              <a:t>aka Googling</a:t>
            </a:r>
            <a:r>
              <a:rPr lang="en"/>
              <a:t>), </a:t>
            </a:r>
            <a:r>
              <a:rPr lang="en"/>
              <a:t>critical</a:t>
            </a:r>
            <a:r>
              <a:rPr lang="en"/>
              <a:t> thinking, and problem solving skills to help you solve CTF challenges.</a:t>
            </a:r>
            <a:endParaRPr/>
          </a:p>
        </p:txBody>
      </p:sp>
      <p:sp>
        <p:nvSpPr>
          <p:cNvPr id="620" name="Google Shape;620;p76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7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you leave...</a:t>
            </a:r>
            <a:endParaRPr/>
          </a:p>
        </p:txBody>
      </p:sp>
      <p:sp>
        <p:nvSpPr>
          <p:cNvPr id="626" name="Google Shape;626;p7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7" name="Google Shape;627;p77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❒"/>
            </a:pPr>
            <a:r>
              <a:rPr lang="en"/>
              <a:t>Complete the </a:t>
            </a:r>
            <a:r>
              <a:rPr b="1" lang="en"/>
              <a:t>Session Survey</a:t>
            </a:r>
            <a:r>
              <a:rPr lang="en"/>
              <a:t> (5 minutes)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❒"/>
            </a:pPr>
            <a:r>
              <a:rPr lang="en"/>
              <a:t>Reminder: complete the </a:t>
            </a:r>
            <a:r>
              <a:rPr b="1" lang="en"/>
              <a:t>Project </a:t>
            </a:r>
            <a:r>
              <a:rPr lang="en"/>
              <a:t>before our next session!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❒"/>
            </a:pPr>
            <a:r>
              <a:rPr lang="en"/>
              <a:t>Next session: Encryption </a:t>
            </a:r>
            <a:r>
              <a:rPr lang="en"/>
              <a:t>🔒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1" name="Google Shape;291;p41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  <p:sp>
        <p:nvSpPr>
          <p:cNvPr id="292" name="Google Shape;292;p41"/>
          <p:cNvSpPr txBox="1"/>
          <p:nvPr>
            <p:ph idx="2" type="body"/>
          </p:nvPr>
        </p:nvSpPr>
        <p:spPr>
          <a:xfrm>
            <a:off x="604800" y="14128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Examine the job description for </a:t>
            </a:r>
            <a:r>
              <a:rPr lang="en" u="sng">
                <a:solidFill>
                  <a:schemeClr val="hlink"/>
                </a:solidFill>
                <a:hlinkClick r:id="rId3"/>
              </a:rPr>
              <a:t>Business Information Security Officer at Deloitte</a:t>
            </a:r>
            <a:r>
              <a:rPr lang="en"/>
              <a:t>. Then, discuss the questions with your group: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</a:t>
            </a:r>
            <a:r>
              <a:rPr b="1" lang="en"/>
              <a:t>mindsets </a:t>
            </a:r>
            <a:r>
              <a:rPr lang="en"/>
              <a:t>does the job require?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</a:t>
            </a:r>
            <a:r>
              <a:rPr b="1" lang="en"/>
              <a:t>skills </a:t>
            </a:r>
            <a:r>
              <a:rPr lang="en"/>
              <a:t>or </a:t>
            </a:r>
            <a:r>
              <a:rPr b="1" lang="en"/>
              <a:t>tools </a:t>
            </a:r>
            <a:r>
              <a:rPr lang="en"/>
              <a:t>does the job require?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</a:t>
            </a:r>
            <a:r>
              <a:rPr b="1" lang="en"/>
              <a:t>terms </a:t>
            </a:r>
            <a:r>
              <a:rPr lang="en"/>
              <a:t>in the job description are you </a:t>
            </a:r>
            <a:r>
              <a:rPr b="1" lang="en"/>
              <a:t>familiar </a:t>
            </a:r>
            <a:r>
              <a:rPr lang="en"/>
              <a:t>and </a:t>
            </a:r>
            <a:r>
              <a:rPr b="1" lang="en"/>
              <a:t>unfamiliar </a:t>
            </a:r>
            <a:r>
              <a:rPr lang="en"/>
              <a:t>with?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"/>
          <p:cNvSpPr txBox="1"/>
          <p:nvPr>
            <p:ph idx="1" type="subTitle"/>
          </p:nvPr>
        </p:nvSpPr>
        <p:spPr>
          <a:xfrm>
            <a:off x="785650" y="1770100"/>
            <a:ext cx="41271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 minutes</a:t>
            </a:r>
            <a:endParaRPr/>
          </a:p>
        </p:txBody>
      </p:sp>
      <p:sp>
        <p:nvSpPr>
          <p:cNvPr id="298" name="Google Shape;298;p42"/>
          <p:cNvSpPr txBox="1"/>
          <p:nvPr>
            <p:ph type="title"/>
          </p:nvPr>
        </p:nvSpPr>
        <p:spPr>
          <a:xfrm>
            <a:off x="884825" y="2317200"/>
            <a:ext cx="5231700" cy="5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Security Mindset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4" name="Google Shape;304;p43"/>
          <p:cNvSpPr txBox="1"/>
          <p:nvPr>
            <p:ph idx="1" type="body"/>
          </p:nvPr>
        </p:nvSpPr>
        <p:spPr>
          <a:xfrm>
            <a:off x="881475" y="552388"/>
            <a:ext cx="7499100" cy="41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is a </a:t>
            </a:r>
            <a:r>
              <a:rPr b="1" lang="en"/>
              <a:t>mindset.</a:t>
            </a:r>
            <a:r>
              <a:rPr lang="en"/>
              <a:t> It's a </a:t>
            </a:r>
            <a:r>
              <a:rPr b="1" lang="en"/>
              <a:t>way of thinking</a:t>
            </a:r>
            <a:r>
              <a:rPr lang="en"/>
              <a:t> about the world.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I’m [a] hacker, I get to attack </a:t>
            </a:r>
            <a:r>
              <a:rPr b="1" lang="en"/>
              <a:t>whenever I want.</a:t>
            </a:r>
            <a:r>
              <a:rPr lang="en"/>
              <a:t> I get to do it at the </a:t>
            </a:r>
            <a:r>
              <a:rPr b="1" lang="en"/>
              <a:t>most inopportune time</a:t>
            </a:r>
            <a:r>
              <a:rPr lang="en"/>
              <a:t> [for you]. I get to do it in a way that makes your system </a:t>
            </a:r>
            <a:r>
              <a:rPr b="1" lang="en"/>
              <a:t>fail as badly as possible.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get into the security mindset is to try to</a:t>
            </a:r>
            <a:r>
              <a:rPr b="1" lang="en"/>
              <a:t> understand the unexpected directions from which attacks might come.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r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– Bruce Schneier: The Security Mindset</a:t>
            </a:r>
            <a:endParaRPr/>
          </a:p>
        </p:txBody>
      </p:sp>
      <p:pic>
        <p:nvPicPr>
          <p:cNvPr id="305" name="Google Shape;30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1179" y="3087198"/>
            <a:ext cx="475500" cy="47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67333" y="434623"/>
            <a:ext cx="475500" cy="47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4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Built </a:t>
            </a:r>
            <a:r>
              <a:rPr b="1" lang="en"/>
              <a:t>over time,</a:t>
            </a:r>
            <a:r>
              <a:rPr lang="en"/>
              <a:t> not overnight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Involves </a:t>
            </a:r>
            <a:r>
              <a:rPr b="1" lang="en"/>
              <a:t>asking </a:t>
            </a:r>
            <a:r>
              <a:rPr lang="en"/>
              <a:t>lots of </a:t>
            </a:r>
            <a:r>
              <a:rPr b="1" lang="en"/>
              <a:t>questions </a:t>
            </a:r>
            <a:r>
              <a:rPr lang="en"/>
              <a:t>like:</a:t>
            </a:r>
            <a:endParaRPr/>
          </a:p>
        </p:txBody>
      </p:sp>
      <p:sp>
        <p:nvSpPr>
          <p:cNvPr id="312" name="Google Shape;312;p44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a Security Mindset</a:t>
            </a:r>
            <a:endParaRPr/>
          </a:p>
        </p:txBody>
      </p:sp>
      <p:sp>
        <p:nvSpPr>
          <p:cNvPr id="313" name="Google Shape;313;p4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4" name="Google Shape;314;p44"/>
          <p:cNvSpPr/>
          <p:nvPr/>
        </p:nvSpPr>
        <p:spPr>
          <a:xfrm>
            <a:off x="1390025" y="1985513"/>
            <a:ext cx="6873600" cy="744000"/>
          </a:xfrm>
          <a:prstGeom prst="roundRect">
            <a:avLst>
              <a:gd fmla="val 16667" name="adj"/>
            </a:avLst>
          </a:prstGeom>
          <a:solidFill>
            <a:srgbClr val="D7FF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How do you craft an environment that can withstand ever-evolving security threats?</a:t>
            </a:r>
            <a:endParaRPr/>
          </a:p>
        </p:txBody>
      </p:sp>
      <p:pic>
        <p:nvPicPr>
          <p:cNvPr id="315" name="Google Shape;31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375" y="2118900"/>
            <a:ext cx="477225" cy="47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4"/>
          <p:cNvSpPr/>
          <p:nvPr/>
        </p:nvSpPr>
        <p:spPr>
          <a:xfrm>
            <a:off x="1390025" y="2856138"/>
            <a:ext cx="6873600" cy="744000"/>
          </a:xfrm>
          <a:prstGeom prst="roundRect">
            <a:avLst>
              <a:gd fmla="val 16667" name="adj"/>
            </a:avLst>
          </a:prstGeom>
          <a:solidFill>
            <a:srgbClr val="D7FF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When an attack occurs what will you do to address it?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17" name="Google Shape;31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375" y="2989525"/>
            <a:ext cx="477225" cy="47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4"/>
          <p:cNvSpPr/>
          <p:nvPr/>
        </p:nvSpPr>
        <p:spPr>
          <a:xfrm>
            <a:off x="1390025" y="3726763"/>
            <a:ext cx="6873600" cy="744000"/>
          </a:xfrm>
          <a:prstGeom prst="roundRect">
            <a:avLst>
              <a:gd fmla="val 16667" name="adj"/>
            </a:avLst>
          </a:prstGeom>
          <a:solidFill>
            <a:srgbClr val="D7FF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How will you ensure data privacy within your organization?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19" name="Google Shape;31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375" y="3860150"/>
            <a:ext cx="477225" cy="47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/>
          <p:nvPr>
            <p:ph type="title"/>
          </p:nvPr>
        </p:nvSpPr>
        <p:spPr>
          <a:xfrm>
            <a:off x="914400" y="1656900"/>
            <a:ext cx="7315200" cy="18297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b="1" lang="en"/>
              <a:t>CIA Triad</a:t>
            </a:r>
            <a:r>
              <a:rPr lang="en"/>
              <a:t> is a </a:t>
            </a:r>
            <a:r>
              <a:rPr b="1" lang="en"/>
              <a:t>model </a:t>
            </a:r>
            <a:r>
              <a:rPr lang="en"/>
              <a:t>designed to </a:t>
            </a:r>
            <a:r>
              <a:rPr b="1" lang="en"/>
              <a:t>guide policies</a:t>
            </a:r>
            <a:r>
              <a:rPr lang="en"/>
              <a:t> for </a:t>
            </a:r>
            <a:r>
              <a:rPr b="1" lang="en"/>
              <a:t>information security.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